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90" r:id="rId3"/>
    <p:sldId id="312" r:id="rId4"/>
    <p:sldId id="283" r:id="rId5"/>
    <p:sldId id="276" r:id="rId6"/>
    <p:sldId id="261" r:id="rId7"/>
    <p:sldId id="321" r:id="rId8"/>
    <p:sldId id="319" r:id="rId9"/>
    <p:sldId id="322" r:id="rId10"/>
    <p:sldId id="302" r:id="rId11"/>
    <p:sldId id="300" r:id="rId12"/>
    <p:sldId id="303" r:id="rId13"/>
    <p:sldId id="305" r:id="rId14"/>
    <p:sldId id="320" r:id="rId15"/>
    <p:sldId id="293" r:id="rId16"/>
    <p:sldId id="294" r:id="rId17"/>
    <p:sldId id="292" r:id="rId18"/>
    <p:sldId id="299" r:id="rId19"/>
    <p:sldId id="301" r:id="rId20"/>
    <p:sldId id="318" r:id="rId21"/>
    <p:sldId id="308" r:id="rId22"/>
    <p:sldId id="310" r:id="rId23"/>
    <p:sldId id="313" r:id="rId24"/>
    <p:sldId id="315" r:id="rId25"/>
    <p:sldId id="269"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p:cViewPr varScale="1">
        <p:scale>
          <a:sx n="108" d="100"/>
          <a:sy n="108" d="100"/>
        </p:scale>
        <p:origin x="190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36EBBA-A5E0-4AE0-882E-8B41DA68764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8A545CEB-BC11-45C3-8141-F93333020D8C}">
      <dgm:prSet custT="1"/>
      <dgm:spPr/>
      <dgm:t>
        <a:bodyPr/>
        <a:lstStyle/>
        <a:p>
          <a:r>
            <a:rPr lang="ru-RU" sz="1400" b="1" dirty="0">
              <a:latin typeface="Times New Roman" panose="02020603050405020304" pitchFamily="18" charset="0"/>
              <a:cs typeface="Times New Roman" panose="02020603050405020304" pitchFamily="18" charset="0"/>
            </a:rPr>
            <a:t>АКТ </a:t>
          </a:r>
        </a:p>
        <a:p>
          <a:r>
            <a:rPr lang="ru-RU" sz="1400" dirty="0">
              <a:latin typeface="Times New Roman" panose="02020603050405020304" pitchFamily="18" charset="0"/>
              <a:cs typeface="Times New Roman" panose="02020603050405020304" pitchFamily="18" charset="0"/>
            </a:rPr>
            <a:t>мероприятия по контролю </a:t>
          </a:r>
        </a:p>
        <a:p>
          <a:r>
            <a:rPr lang="ru-RU" sz="1400" i="1" dirty="0">
              <a:latin typeface="Times New Roman" panose="02020603050405020304" pitchFamily="18" charset="0"/>
              <a:cs typeface="Times New Roman" panose="02020603050405020304" pitchFamily="18" charset="0"/>
            </a:rPr>
            <a:t>(составляется и подписывается сотрудниками налогового органа, проводившими контрольное мероприятие)</a:t>
          </a:r>
        </a:p>
      </dgm:t>
    </dgm:pt>
    <dgm:pt modelId="{A45978F3-2246-42BC-916D-ED56725E1B8E}" type="parTrans" cxnId="{CF649338-6202-4B1E-BD73-9BCFBEBAE54F}">
      <dgm:prSet/>
      <dgm:spPr/>
      <dgm:t>
        <a:bodyPr/>
        <a:lstStyle/>
        <a:p>
          <a:endParaRPr lang="ru-RU"/>
        </a:p>
      </dgm:t>
    </dgm:pt>
    <dgm:pt modelId="{473F6BF3-F5CF-464C-A100-04EB91491BD8}" type="sibTrans" cxnId="{CF649338-6202-4B1E-BD73-9BCFBEBAE54F}">
      <dgm:prSet/>
      <dgm:spPr>
        <a:solidFill>
          <a:schemeClr val="bg1">
            <a:lumMod val="50000"/>
          </a:schemeClr>
        </a:solidFill>
      </dgm:spPr>
      <dgm:t>
        <a:bodyPr/>
        <a:lstStyle/>
        <a:p>
          <a:endParaRPr lang="ru-RU"/>
        </a:p>
      </dgm:t>
    </dgm:pt>
    <dgm:pt modelId="{5D835812-1D3A-4956-916E-3D5994B00324}">
      <dgm:prSet custT="1"/>
      <dgm:spPr/>
      <dgm:t>
        <a:bodyPr/>
        <a:lstStyle/>
        <a:p>
          <a:r>
            <a:rPr lang="ru-RU" sz="1400" b="1" dirty="0">
              <a:latin typeface="Times New Roman" panose="02020603050405020304" pitchFamily="18" charset="0"/>
              <a:cs typeface="Times New Roman" panose="02020603050405020304" pitchFamily="18" charset="0"/>
            </a:rPr>
            <a:t>ВРУЧЕНИЕ АКТА </a:t>
          </a:r>
        </a:p>
        <a:p>
          <a:r>
            <a:rPr lang="ru-RU" sz="1400" dirty="0">
              <a:latin typeface="Times New Roman" panose="02020603050405020304" pitchFamily="18" charset="0"/>
              <a:cs typeface="Times New Roman" panose="02020603050405020304" pitchFamily="18" charset="0"/>
            </a:rPr>
            <a:t>под расписку в течение 3 (трех) рабочих дней со дня составления акта</a:t>
          </a:r>
        </a:p>
      </dgm:t>
    </dgm:pt>
    <dgm:pt modelId="{02924DAE-F761-4EA8-A524-C32BA37D5515}" type="parTrans" cxnId="{06A77D49-86C0-4FFE-9350-C6ED4694FD9E}">
      <dgm:prSet/>
      <dgm:spPr/>
      <dgm:t>
        <a:bodyPr/>
        <a:lstStyle/>
        <a:p>
          <a:endParaRPr lang="ru-RU"/>
        </a:p>
      </dgm:t>
    </dgm:pt>
    <dgm:pt modelId="{859F622E-8430-40B3-A0C7-0D527EA318C5}" type="sibTrans" cxnId="{06A77D49-86C0-4FFE-9350-C6ED4694FD9E}">
      <dgm:prSet/>
      <dgm:spPr>
        <a:solidFill>
          <a:schemeClr val="tx1">
            <a:lumMod val="50000"/>
            <a:lumOff val="50000"/>
          </a:schemeClr>
        </a:solidFill>
      </dgm:spPr>
      <dgm:t>
        <a:bodyPr/>
        <a:lstStyle/>
        <a:p>
          <a:endParaRPr lang="ru-RU"/>
        </a:p>
      </dgm:t>
    </dgm:pt>
    <dgm:pt modelId="{47A339FC-6FD2-4DCD-8784-336D4B82B7F3}">
      <dgm:prSet custT="1"/>
      <dgm:spPr/>
      <dgm:t>
        <a:bodyPr/>
        <a:lstStyle/>
        <a:p>
          <a:r>
            <a:rPr lang="ru-RU" sz="1600" b="1" dirty="0">
              <a:latin typeface="Times New Roman" panose="02020603050405020304" pitchFamily="18" charset="0"/>
              <a:cs typeface="Times New Roman" panose="02020603050405020304" pitchFamily="18" charset="0"/>
            </a:rPr>
            <a:t>ПОДПИСАНИЕ АКТА</a:t>
          </a:r>
        </a:p>
        <a:p>
          <a:r>
            <a:rPr lang="ru-RU" sz="1600" dirty="0">
              <a:latin typeface="Times New Roman" panose="02020603050405020304" pitchFamily="18" charset="0"/>
              <a:cs typeface="Times New Roman" panose="02020603050405020304" pitchFamily="18" charset="0"/>
            </a:rPr>
            <a:t>(это ОБЯЗАННОСТЬ налогоплательщика!!!)</a:t>
          </a:r>
        </a:p>
      </dgm:t>
    </dgm:pt>
    <dgm:pt modelId="{6A344BC7-0EEA-4E32-A6A0-1C4569196269}" type="parTrans" cxnId="{D22DE81E-EDE8-4001-BBA1-BBC08DF55BCF}">
      <dgm:prSet/>
      <dgm:spPr/>
      <dgm:t>
        <a:bodyPr/>
        <a:lstStyle/>
        <a:p>
          <a:endParaRPr lang="ru-RU"/>
        </a:p>
      </dgm:t>
    </dgm:pt>
    <dgm:pt modelId="{4A234F8E-08FB-4003-A630-E7322BA1454C}" type="sibTrans" cxnId="{D22DE81E-EDE8-4001-BBA1-BBC08DF55BCF}">
      <dgm:prSet/>
      <dgm:spPr>
        <a:solidFill>
          <a:schemeClr val="bg1">
            <a:lumMod val="50000"/>
          </a:schemeClr>
        </a:solidFill>
      </dgm:spPr>
      <dgm:t>
        <a:bodyPr/>
        <a:lstStyle/>
        <a:p>
          <a:endParaRPr lang="ru-RU" dirty="0"/>
        </a:p>
      </dgm:t>
    </dgm:pt>
    <dgm:pt modelId="{9EEEA4D1-FD1A-4DB1-B48B-8D94E0151B55}">
      <dgm:prSet custT="1"/>
      <dgm:spPr/>
      <dgm:t>
        <a:bodyPr/>
        <a:lstStyle/>
        <a:p>
          <a:r>
            <a:rPr lang="ru-RU" sz="1600" b="1" dirty="0">
              <a:latin typeface="Times New Roman" panose="02020603050405020304" pitchFamily="18" charset="0"/>
              <a:cs typeface="Times New Roman" panose="02020603050405020304" pitchFamily="18" charset="0"/>
            </a:rPr>
            <a:t>ПОЛУЧЕНИЕ РАЗНОГЛАСИЙ </a:t>
          </a:r>
          <a:r>
            <a:rPr lang="ru-RU" sz="1400" dirty="0">
              <a:latin typeface="Times New Roman" panose="02020603050405020304" pitchFamily="18" charset="0"/>
              <a:cs typeface="Times New Roman" panose="02020603050405020304" pitchFamily="18" charset="0"/>
            </a:rPr>
            <a:t>подконтрольного лица по акту мероприятия по контролю  (в случае несогласия с изложенными в акте мероприятия по контролю фактами обоснование несогласия представляется в налоговый орган в письменной форме </a:t>
          </a:r>
          <a:r>
            <a:rPr lang="ru-RU" sz="1400" b="1" u="sng" dirty="0">
              <a:latin typeface="Times New Roman" panose="02020603050405020304" pitchFamily="18" charset="0"/>
              <a:cs typeface="Times New Roman" panose="02020603050405020304" pitchFamily="18" charset="0"/>
            </a:rPr>
            <a:t>не позднее </a:t>
          </a:r>
          <a:r>
            <a:rPr lang="en-US" sz="1400" b="1" u="sng" dirty="0">
              <a:latin typeface="Times New Roman" panose="02020603050405020304" pitchFamily="18" charset="0"/>
              <a:cs typeface="Times New Roman" panose="02020603050405020304" pitchFamily="18" charset="0"/>
            </a:rPr>
            <a:t>5 (</a:t>
          </a:r>
          <a:r>
            <a:rPr lang="ru-RU" sz="1400" b="1" u="sng" dirty="0">
              <a:latin typeface="Times New Roman" panose="02020603050405020304" pitchFamily="18" charset="0"/>
              <a:cs typeface="Times New Roman" panose="02020603050405020304" pitchFamily="18" charset="0"/>
            </a:rPr>
            <a:t>пяти</a:t>
          </a:r>
          <a:r>
            <a:rPr lang="en-US" sz="1400" b="1" u="sng" dirty="0">
              <a:latin typeface="Times New Roman" panose="02020603050405020304" pitchFamily="18" charset="0"/>
              <a:cs typeface="Times New Roman" panose="02020603050405020304" pitchFamily="18" charset="0"/>
            </a:rPr>
            <a:t>)</a:t>
          </a:r>
          <a:r>
            <a:rPr lang="ru-RU" sz="1400" b="1" u="sng" dirty="0">
              <a:latin typeface="Times New Roman" panose="02020603050405020304" pitchFamily="18" charset="0"/>
              <a:cs typeface="Times New Roman" panose="02020603050405020304" pitchFamily="18" charset="0"/>
            </a:rPr>
            <a:t> календарных дней </a:t>
          </a:r>
          <a:r>
            <a:rPr lang="ru-RU" sz="1400" dirty="0">
              <a:latin typeface="Times New Roman" panose="02020603050405020304" pitchFamily="18" charset="0"/>
              <a:cs typeface="Times New Roman" panose="02020603050405020304" pitchFamily="18" charset="0"/>
            </a:rPr>
            <a:t>с момента подписания акта)</a:t>
          </a:r>
        </a:p>
      </dgm:t>
    </dgm:pt>
    <dgm:pt modelId="{136B1730-676F-4297-8F95-C6FD0A57EFEE}" type="parTrans" cxnId="{197DDD79-D9CC-4739-8140-2CE92480BF0F}">
      <dgm:prSet/>
      <dgm:spPr/>
      <dgm:t>
        <a:bodyPr/>
        <a:lstStyle/>
        <a:p>
          <a:endParaRPr lang="ru-RU"/>
        </a:p>
      </dgm:t>
    </dgm:pt>
    <dgm:pt modelId="{5835DB9C-2FE9-456B-A7E6-1F7F2C73B524}" type="sibTrans" cxnId="{197DDD79-D9CC-4739-8140-2CE92480BF0F}">
      <dgm:prSet/>
      <dgm:spPr>
        <a:solidFill>
          <a:schemeClr val="bg1">
            <a:lumMod val="50000"/>
          </a:schemeClr>
        </a:solidFill>
      </dgm:spPr>
      <dgm:t>
        <a:bodyPr/>
        <a:lstStyle/>
        <a:p>
          <a:endParaRPr lang="ru-RU"/>
        </a:p>
      </dgm:t>
    </dgm:pt>
    <dgm:pt modelId="{E2A2FE48-42C1-46F2-972D-0417E67930E8}">
      <dgm:prSet custT="1"/>
      <dgm:spPr/>
      <dgm:t>
        <a:bodyPr/>
        <a:lstStyle/>
        <a:p>
          <a:r>
            <a:rPr lang="ru-RU" sz="1400" b="1" kern="1200" dirty="0">
              <a:latin typeface="Times New Roman" panose="02020603050405020304" pitchFamily="18" charset="0"/>
              <a:cs typeface="Times New Roman" panose="02020603050405020304" pitchFamily="18" charset="0"/>
            </a:rPr>
            <a:t>РАССМОТРЕНИЕ АКТА </a:t>
          </a:r>
          <a:r>
            <a:rPr lang="ru-RU" sz="1400" kern="1200" dirty="0">
              <a:latin typeface="Times New Roman" panose="02020603050405020304" pitchFamily="18" charset="0"/>
              <a:cs typeface="Times New Roman" panose="02020603050405020304" pitchFamily="18" charset="0"/>
            </a:rPr>
            <a:t>мероприятия по контролю </a:t>
          </a:r>
          <a:r>
            <a:rPr lang="ru-RU" sz="1400" i="1" kern="1200" dirty="0">
              <a:latin typeface="Times New Roman" panose="02020603050405020304" pitchFamily="18" charset="0"/>
              <a:cs typeface="Times New Roman" panose="02020603050405020304" pitchFamily="18" charset="0"/>
            </a:rPr>
            <a:t>(осуществляется начальником налоговой инспекции либо лицом, его заменяющим</a:t>
          </a:r>
          <a:r>
            <a:rPr lang="ru-RU" sz="1400" kern="1200" dirty="0">
              <a:latin typeface="Times New Roman" panose="02020603050405020304" pitchFamily="18" charset="0"/>
              <a:cs typeface="Times New Roman" panose="02020603050405020304" pitchFamily="18" charset="0"/>
            </a:rPr>
            <a:t>, в срок, установленный налоговым органом, </a:t>
          </a:r>
          <a:r>
            <a:rPr lang="ru-RU" sz="1400" b="1" u="sng" kern="1200" dirty="0">
              <a:latin typeface="Times New Roman" panose="02020603050405020304" pitchFamily="18" charset="0"/>
              <a:cs typeface="Times New Roman" panose="02020603050405020304" pitchFamily="18" charset="0"/>
            </a:rPr>
            <a:t>но не ранее пяти календарных дней </a:t>
          </a:r>
          <a:r>
            <a:rPr lang="ru-RU" sz="1400" kern="1200" dirty="0">
              <a:latin typeface="Times New Roman" panose="02020603050405020304" pitchFamily="18" charset="0"/>
              <a:cs typeface="Times New Roman" panose="02020603050405020304" pitchFamily="18" charset="0"/>
            </a:rPr>
            <a:t>с момента получения акта </a:t>
          </a:r>
          <a:r>
            <a:rPr lang="ru-RU" sz="1400" kern="1200" dirty="0">
              <a:solidFill>
                <a:prstClr val="white"/>
              </a:solidFill>
              <a:latin typeface="Times New Roman" panose="02020603050405020304" pitchFamily="18" charset="0"/>
              <a:ea typeface="+mn-ea"/>
              <a:cs typeface="Times New Roman" panose="02020603050405020304" pitchFamily="18" charset="0"/>
            </a:rPr>
            <a:t>подконтрольным лицом, предусмотренных для предоставления разногласий, в том числе с учетом наличия </a:t>
          </a:r>
          <a:r>
            <a:rPr lang="ru-RU" sz="1400" kern="1200" dirty="0">
              <a:latin typeface="Times New Roman" panose="02020603050405020304" pitchFamily="18" charset="0"/>
              <a:cs typeface="Times New Roman" panose="02020603050405020304" pitchFamily="18" charset="0"/>
            </a:rPr>
            <a:t>разногласий к акту</a:t>
          </a:r>
        </a:p>
      </dgm:t>
    </dgm:pt>
    <dgm:pt modelId="{C33B5D17-2A4D-4641-A9CA-5C81C1315D55}" type="parTrans" cxnId="{51103789-B657-477B-9EDC-7D6969980C03}">
      <dgm:prSet/>
      <dgm:spPr/>
      <dgm:t>
        <a:bodyPr/>
        <a:lstStyle/>
        <a:p>
          <a:endParaRPr lang="ru-RU"/>
        </a:p>
      </dgm:t>
    </dgm:pt>
    <dgm:pt modelId="{407BD1BE-D042-4FAD-B3E2-E456F5EA66DD}" type="sibTrans" cxnId="{51103789-B657-477B-9EDC-7D6969980C03}">
      <dgm:prSet/>
      <dgm:spPr/>
      <dgm:t>
        <a:bodyPr/>
        <a:lstStyle/>
        <a:p>
          <a:endParaRPr lang="ru-RU"/>
        </a:p>
      </dgm:t>
    </dgm:pt>
    <dgm:pt modelId="{201D8893-2F58-45BF-AE3A-3895C7549C60}">
      <dgm:prSet custT="1"/>
      <dgm:spPr/>
      <dgm:t>
        <a:bodyPr/>
        <a:lstStyle/>
        <a:p>
          <a:r>
            <a:rPr lang="ru-RU" sz="1400" b="1" i="0" dirty="0">
              <a:latin typeface="Times New Roman" panose="02020603050405020304" pitchFamily="18" charset="0"/>
              <a:cs typeface="Times New Roman" panose="02020603050405020304" pitchFamily="18" charset="0"/>
            </a:rPr>
            <a:t>НАПРАВЛЕНИЕ АКТА</a:t>
          </a:r>
          <a:r>
            <a:rPr lang="ru-RU" sz="1400" i="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подконтрольному лицу</a:t>
          </a:r>
        </a:p>
        <a:p>
          <a:r>
            <a:rPr lang="ru-RU" sz="1400" dirty="0">
              <a:latin typeface="Times New Roman" panose="02020603050405020304" pitchFamily="18" charset="0"/>
              <a:cs typeface="Times New Roman" panose="02020603050405020304" pitchFamily="18" charset="0"/>
            </a:rPr>
            <a:t>по почте заказным письмом с уведомлением о вручении в срок не позднее 5 (пяти) рабочих дней со дня составления акта (датой его получения считается пятый день со дня отправки заказного письма)</a:t>
          </a:r>
        </a:p>
      </dgm:t>
    </dgm:pt>
    <dgm:pt modelId="{0AC0608A-DD30-4315-BFCA-8CC62E9341A3}" type="parTrans" cxnId="{EDB0A240-8B8E-4CF1-A59A-3CA9BA521329}">
      <dgm:prSet/>
      <dgm:spPr/>
      <dgm:t>
        <a:bodyPr/>
        <a:lstStyle/>
        <a:p>
          <a:endParaRPr lang="ru-RU"/>
        </a:p>
      </dgm:t>
    </dgm:pt>
    <dgm:pt modelId="{0379F198-9481-4C58-B103-CCA174C8D96E}" type="sibTrans" cxnId="{EDB0A240-8B8E-4CF1-A59A-3CA9BA521329}">
      <dgm:prSet/>
      <dgm:spPr>
        <a:solidFill>
          <a:schemeClr val="bg1">
            <a:lumMod val="50000"/>
          </a:schemeClr>
        </a:solidFill>
      </dgm:spPr>
      <dgm:t>
        <a:bodyPr/>
        <a:lstStyle/>
        <a:p>
          <a:endParaRPr lang="ru-RU" dirty="0"/>
        </a:p>
      </dgm:t>
    </dgm:pt>
    <dgm:pt modelId="{5B48B9A6-3261-4E43-8D84-BC84E8601922}" type="pres">
      <dgm:prSet presAssocID="{D036EBBA-A5E0-4AE0-882E-8B41DA68764B}" presName="linearFlow" presStyleCnt="0">
        <dgm:presLayoutVars>
          <dgm:resizeHandles val="exact"/>
        </dgm:presLayoutVars>
      </dgm:prSet>
      <dgm:spPr/>
    </dgm:pt>
    <dgm:pt modelId="{2F92735B-596B-4A86-971E-987AF7ADA4B8}" type="pres">
      <dgm:prSet presAssocID="{8A545CEB-BC11-45C3-8141-F93333020D8C}" presName="node" presStyleLbl="node1" presStyleIdx="0" presStyleCnt="6" custScaleX="782654" custScaleY="502466" custLinFactY="66334" custLinFactNeighborX="-24689" custLinFactNeighborY="100000">
        <dgm:presLayoutVars>
          <dgm:bulletEnabled val="1"/>
        </dgm:presLayoutVars>
      </dgm:prSet>
      <dgm:spPr/>
    </dgm:pt>
    <dgm:pt modelId="{E227799C-3FE2-4924-9256-7D70629589CE}" type="pres">
      <dgm:prSet presAssocID="{473F6BF3-F5CF-464C-A100-04EB91491BD8}" presName="sibTrans" presStyleLbl="sibTrans2D1" presStyleIdx="0" presStyleCnt="5" custAng="19734261" custFlipVert="0" custScaleX="230466" custScaleY="175021" custLinFactX="-446799" custLinFactY="-100000" custLinFactNeighborX="-500000" custLinFactNeighborY="-106798"/>
      <dgm:spPr/>
    </dgm:pt>
    <dgm:pt modelId="{B73BDA59-DF93-43B2-A0F3-0B5BA3B987A5}" type="pres">
      <dgm:prSet presAssocID="{473F6BF3-F5CF-464C-A100-04EB91491BD8}" presName="connectorText" presStyleLbl="sibTrans2D1" presStyleIdx="0" presStyleCnt="5"/>
      <dgm:spPr/>
    </dgm:pt>
    <dgm:pt modelId="{AAF3A285-03DF-4499-A9C1-E80D6CCEE401}" type="pres">
      <dgm:prSet presAssocID="{5D835812-1D3A-4956-916E-3D5994B00324}" presName="node" presStyleLbl="node1" presStyleIdx="1" presStyleCnt="6" custScaleX="449496" custScaleY="700353" custLinFactX="-144614" custLinFactY="97536" custLinFactNeighborX="-200000" custLinFactNeighborY="100000">
        <dgm:presLayoutVars>
          <dgm:bulletEnabled val="1"/>
        </dgm:presLayoutVars>
      </dgm:prSet>
      <dgm:spPr/>
    </dgm:pt>
    <dgm:pt modelId="{C200D753-A8FA-4FE0-A2FD-072F82D9FABF}" type="pres">
      <dgm:prSet presAssocID="{859F622E-8430-40B3-A0C7-0D527EA318C5}" presName="sibTrans" presStyleLbl="sibTrans2D1" presStyleIdx="1" presStyleCnt="5" custAng="18630999" custFlipVert="1" custFlipHor="0" custScaleX="83758" custScaleY="140274" custLinFactX="273780" custLinFactY="-500000" custLinFactNeighborX="300000" custLinFactNeighborY="-590866"/>
      <dgm:spPr/>
    </dgm:pt>
    <dgm:pt modelId="{652DEC49-29AA-4B61-9DE2-55925477C219}" type="pres">
      <dgm:prSet presAssocID="{859F622E-8430-40B3-A0C7-0D527EA318C5}" presName="connectorText" presStyleLbl="sibTrans2D1" presStyleIdx="1" presStyleCnt="5"/>
      <dgm:spPr/>
    </dgm:pt>
    <dgm:pt modelId="{7D7BC19D-88BE-4B66-9B97-FD6524B4E1BD}" type="pres">
      <dgm:prSet presAssocID="{201D8893-2F58-45BF-AE3A-3895C7549C60}" presName="node" presStyleLbl="node1" presStyleIdx="2" presStyleCnt="6" custScaleX="496005" custScaleY="806303" custLinFactX="100000" custLinFactY="-408833" custLinFactNeighborX="169108" custLinFactNeighborY="-500000">
        <dgm:presLayoutVars>
          <dgm:bulletEnabled val="1"/>
        </dgm:presLayoutVars>
      </dgm:prSet>
      <dgm:spPr/>
    </dgm:pt>
    <dgm:pt modelId="{27B21C2B-E9EE-4EC6-ACD7-0FE38D2E648D}" type="pres">
      <dgm:prSet presAssocID="{0379F198-9481-4C58-B103-CCA174C8D96E}" presName="sibTrans" presStyleLbl="sibTrans2D1" presStyleIdx="2" presStyleCnt="5"/>
      <dgm:spPr/>
    </dgm:pt>
    <dgm:pt modelId="{621290BB-F4FD-44F6-90A0-D95F3DB76071}" type="pres">
      <dgm:prSet presAssocID="{0379F198-9481-4C58-B103-CCA174C8D96E}" presName="connectorText" presStyleLbl="sibTrans2D1" presStyleIdx="2" presStyleCnt="5"/>
      <dgm:spPr/>
    </dgm:pt>
    <dgm:pt modelId="{3B6C3A76-A5C3-4B49-8986-A4FCFC98FAA2}" type="pres">
      <dgm:prSet presAssocID="{47A339FC-6FD2-4DCD-8784-336D4B82B7F3}" presName="node" presStyleLbl="node1" presStyleIdx="3" presStyleCnt="6" custScaleX="724542" custScaleY="382712" custLinFactY="-400000" custLinFactNeighborX="-11245" custLinFactNeighborY="-490058">
        <dgm:presLayoutVars>
          <dgm:bulletEnabled val="1"/>
        </dgm:presLayoutVars>
      </dgm:prSet>
      <dgm:spPr/>
    </dgm:pt>
    <dgm:pt modelId="{68B63FB0-3B0C-4A97-AAEA-BED39EAF5188}" type="pres">
      <dgm:prSet presAssocID="{4A234F8E-08FB-4003-A630-E7322BA1454C}" presName="sibTrans" presStyleLbl="sibTrans2D1" presStyleIdx="3" presStyleCnt="5" custAng="336253"/>
      <dgm:spPr/>
    </dgm:pt>
    <dgm:pt modelId="{3F805E8F-8A17-4EB5-A314-92E3D0A347F4}" type="pres">
      <dgm:prSet presAssocID="{4A234F8E-08FB-4003-A630-E7322BA1454C}" presName="connectorText" presStyleLbl="sibTrans2D1" presStyleIdx="3" presStyleCnt="5"/>
      <dgm:spPr/>
    </dgm:pt>
    <dgm:pt modelId="{A67CA474-15A7-4A14-B98C-419D1A1B8838}" type="pres">
      <dgm:prSet presAssocID="{9EEEA4D1-FD1A-4DB1-B48B-8D94E0151B55}" presName="node" presStyleLbl="node1" presStyleIdx="4" presStyleCnt="6" custScaleX="1028748" custScaleY="607519" custLinFactY="-378966" custLinFactNeighborX="3748" custLinFactNeighborY="-400000">
        <dgm:presLayoutVars>
          <dgm:bulletEnabled val="1"/>
        </dgm:presLayoutVars>
      </dgm:prSet>
      <dgm:spPr/>
    </dgm:pt>
    <dgm:pt modelId="{168BFFF0-9535-4855-A034-88F5D07912B7}" type="pres">
      <dgm:prSet presAssocID="{5835DB9C-2FE9-456B-A7E6-1F7F2C73B524}" presName="sibTrans" presStyleLbl="sibTrans2D1" presStyleIdx="4" presStyleCnt="5" custLinFactNeighborX="-57766" custLinFactNeighborY="-21985"/>
      <dgm:spPr/>
    </dgm:pt>
    <dgm:pt modelId="{8D5A72EE-D988-4208-BDBF-43B16805BB1F}" type="pres">
      <dgm:prSet presAssocID="{5835DB9C-2FE9-456B-A7E6-1F7F2C73B524}" presName="connectorText" presStyleLbl="sibTrans2D1" presStyleIdx="4" presStyleCnt="5"/>
      <dgm:spPr/>
    </dgm:pt>
    <dgm:pt modelId="{8B0F7AD3-52FA-4E87-A914-D1F6713FDBEE}" type="pres">
      <dgm:prSet presAssocID="{E2A2FE48-42C1-46F2-972D-0417E67930E8}" presName="node" presStyleLbl="node1" presStyleIdx="5" presStyleCnt="6" custScaleX="1042358" custScaleY="501292" custLinFactY="-300000" custLinFactNeighborX="6904" custLinFactNeighborY="-323053">
        <dgm:presLayoutVars>
          <dgm:bulletEnabled val="1"/>
        </dgm:presLayoutVars>
      </dgm:prSet>
      <dgm:spPr/>
    </dgm:pt>
  </dgm:ptLst>
  <dgm:cxnLst>
    <dgm:cxn modelId="{4AAA3904-DAD3-4FCB-AAB4-894915C445A0}" type="presOf" srcId="{473F6BF3-F5CF-464C-A100-04EB91491BD8}" destId="{E227799C-3FE2-4924-9256-7D70629589CE}" srcOrd="0" destOrd="0" presId="urn:microsoft.com/office/officeart/2005/8/layout/process2"/>
    <dgm:cxn modelId="{4FABE215-90DC-4A1F-9858-216B9011E3CF}" type="presOf" srcId="{4A234F8E-08FB-4003-A630-E7322BA1454C}" destId="{3F805E8F-8A17-4EB5-A314-92E3D0A347F4}" srcOrd="1" destOrd="0" presId="urn:microsoft.com/office/officeart/2005/8/layout/process2"/>
    <dgm:cxn modelId="{D22DE81E-EDE8-4001-BBA1-BBC08DF55BCF}" srcId="{D036EBBA-A5E0-4AE0-882E-8B41DA68764B}" destId="{47A339FC-6FD2-4DCD-8784-336D4B82B7F3}" srcOrd="3" destOrd="0" parTransId="{6A344BC7-0EEA-4E32-A6A0-1C4569196269}" sibTransId="{4A234F8E-08FB-4003-A630-E7322BA1454C}"/>
    <dgm:cxn modelId="{CF649338-6202-4B1E-BD73-9BCFBEBAE54F}" srcId="{D036EBBA-A5E0-4AE0-882E-8B41DA68764B}" destId="{8A545CEB-BC11-45C3-8141-F93333020D8C}" srcOrd="0" destOrd="0" parTransId="{A45978F3-2246-42BC-916D-ED56725E1B8E}" sibTransId="{473F6BF3-F5CF-464C-A100-04EB91491BD8}"/>
    <dgm:cxn modelId="{073C2D3F-13E8-4663-8301-557692556060}" type="presOf" srcId="{859F622E-8430-40B3-A0C7-0D527EA318C5}" destId="{C200D753-A8FA-4FE0-A2FD-072F82D9FABF}" srcOrd="0" destOrd="0" presId="urn:microsoft.com/office/officeart/2005/8/layout/process2"/>
    <dgm:cxn modelId="{EDB0A240-8B8E-4CF1-A59A-3CA9BA521329}" srcId="{D036EBBA-A5E0-4AE0-882E-8B41DA68764B}" destId="{201D8893-2F58-45BF-AE3A-3895C7549C60}" srcOrd="2" destOrd="0" parTransId="{0AC0608A-DD30-4315-BFCA-8CC62E9341A3}" sibTransId="{0379F198-9481-4C58-B103-CCA174C8D96E}"/>
    <dgm:cxn modelId="{F6EB4B5E-758F-4413-865E-05F864EEB3E8}" type="presOf" srcId="{0379F198-9481-4C58-B103-CCA174C8D96E}" destId="{27B21C2B-E9EE-4EC6-ACD7-0FE38D2E648D}" srcOrd="0" destOrd="0" presId="urn:microsoft.com/office/officeart/2005/8/layout/process2"/>
    <dgm:cxn modelId="{F410615F-505D-4456-BC64-CAD1B9758A4D}" type="presOf" srcId="{47A339FC-6FD2-4DCD-8784-336D4B82B7F3}" destId="{3B6C3A76-A5C3-4B49-8986-A4FCFC98FAA2}" srcOrd="0" destOrd="0" presId="urn:microsoft.com/office/officeart/2005/8/layout/process2"/>
    <dgm:cxn modelId="{21B18741-083D-49F0-977B-F5CF958162ED}" type="presOf" srcId="{E2A2FE48-42C1-46F2-972D-0417E67930E8}" destId="{8B0F7AD3-52FA-4E87-A914-D1F6713FDBEE}" srcOrd="0" destOrd="0" presId="urn:microsoft.com/office/officeart/2005/8/layout/process2"/>
    <dgm:cxn modelId="{FC0C9044-23CD-4D53-9F21-641B5313C5D2}" type="presOf" srcId="{0379F198-9481-4C58-B103-CCA174C8D96E}" destId="{621290BB-F4FD-44F6-90A0-D95F3DB76071}" srcOrd="1" destOrd="0" presId="urn:microsoft.com/office/officeart/2005/8/layout/process2"/>
    <dgm:cxn modelId="{06A77D49-86C0-4FFE-9350-C6ED4694FD9E}" srcId="{D036EBBA-A5E0-4AE0-882E-8B41DA68764B}" destId="{5D835812-1D3A-4956-916E-3D5994B00324}" srcOrd="1" destOrd="0" parTransId="{02924DAE-F761-4EA8-A524-C32BA37D5515}" sibTransId="{859F622E-8430-40B3-A0C7-0D527EA318C5}"/>
    <dgm:cxn modelId="{197DDD79-D9CC-4739-8140-2CE92480BF0F}" srcId="{D036EBBA-A5E0-4AE0-882E-8B41DA68764B}" destId="{9EEEA4D1-FD1A-4DB1-B48B-8D94E0151B55}" srcOrd="4" destOrd="0" parTransId="{136B1730-676F-4297-8F95-C6FD0A57EFEE}" sibTransId="{5835DB9C-2FE9-456B-A7E6-1F7F2C73B524}"/>
    <dgm:cxn modelId="{367E6581-47D5-47BE-A1A6-8EBAFC147555}" type="presOf" srcId="{D036EBBA-A5E0-4AE0-882E-8B41DA68764B}" destId="{5B48B9A6-3261-4E43-8D84-BC84E8601922}" srcOrd="0" destOrd="0" presId="urn:microsoft.com/office/officeart/2005/8/layout/process2"/>
    <dgm:cxn modelId="{5E05FD87-60E7-47F0-B5D3-BECF4598A640}" type="presOf" srcId="{859F622E-8430-40B3-A0C7-0D527EA318C5}" destId="{652DEC49-29AA-4B61-9DE2-55925477C219}" srcOrd="1" destOrd="0" presId="urn:microsoft.com/office/officeart/2005/8/layout/process2"/>
    <dgm:cxn modelId="{51103789-B657-477B-9EDC-7D6969980C03}" srcId="{D036EBBA-A5E0-4AE0-882E-8B41DA68764B}" destId="{E2A2FE48-42C1-46F2-972D-0417E67930E8}" srcOrd="5" destOrd="0" parTransId="{C33B5D17-2A4D-4641-A9CA-5C81C1315D55}" sibTransId="{407BD1BE-D042-4FAD-B3E2-E456F5EA66DD}"/>
    <dgm:cxn modelId="{D352DD8A-CAB1-4ADC-BE85-DC3B33F3C784}" type="presOf" srcId="{8A545CEB-BC11-45C3-8141-F93333020D8C}" destId="{2F92735B-596B-4A86-971E-987AF7ADA4B8}" srcOrd="0" destOrd="0" presId="urn:microsoft.com/office/officeart/2005/8/layout/process2"/>
    <dgm:cxn modelId="{7DAA9594-98E8-4C8B-8A7F-6002991E72AA}" type="presOf" srcId="{5D835812-1D3A-4956-916E-3D5994B00324}" destId="{AAF3A285-03DF-4499-A9C1-E80D6CCEE401}" srcOrd="0" destOrd="0" presId="urn:microsoft.com/office/officeart/2005/8/layout/process2"/>
    <dgm:cxn modelId="{93230F99-97D3-4844-AB34-DCFE55745740}" type="presOf" srcId="{473F6BF3-F5CF-464C-A100-04EB91491BD8}" destId="{B73BDA59-DF93-43B2-A0F3-0B5BA3B987A5}" srcOrd="1" destOrd="0" presId="urn:microsoft.com/office/officeart/2005/8/layout/process2"/>
    <dgm:cxn modelId="{17451AC6-E2DA-41D8-9AF1-5E1378F81ECA}" type="presOf" srcId="{5835DB9C-2FE9-456B-A7E6-1F7F2C73B524}" destId="{168BFFF0-9535-4855-A034-88F5D07912B7}" srcOrd="0" destOrd="0" presId="urn:microsoft.com/office/officeart/2005/8/layout/process2"/>
    <dgm:cxn modelId="{602C0CC8-5B60-47DF-8217-702F225BC566}" type="presOf" srcId="{4A234F8E-08FB-4003-A630-E7322BA1454C}" destId="{68B63FB0-3B0C-4A97-AAEA-BED39EAF5188}" srcOrd="0" destOrd="0" presId="urn:microsoft.com/office/officeart/2005/8/layout/process2"/>
    <dgm:cxn modelId="{D9E373D5-8F80-48F9-8586-6F370F4B7C24}" type="presOf" srcId="{201D8893-2F58-45BF-AE3A-3895C7549C60}" destId="{7D7BC19D-88BE-4B66-9B97-FD6524B4E1BD}" srcOrd="0" destOrd="0" presId="urn:microsoft.com/office/officeart/2005/8/layout/process2"/>
    <dgm:cxn modelId="{EAED3BE7-37D9-4A39-B882-821780500375}" type="presOf" srcId="{5835DB9C-2FE9-456B-A7E6-1F7F2C73B524}" destId="{8D5A72EE-D988-4208-BDBF-43B16805BB1F}" srcOrd="1" destOrd="0" presId="urn:microsoft.com/office/officeart/2005/8/layout/process2"/>
    <dgm:cxn modelId="{006C24EC-0A05-449B-A749-C37BFD68C98C}" type="presOf" srcId="{9EEEA4D1-FD1A-4DB1-B48B-8D94E0151B55}" destId="{A67CA474-15A7-4A14-B98C-419D1A1B8838}" srcOrd="0" destOrd="0" presId="urn:microsoft.com/office/officeart/2005/8/layout/process2"/>
    <dgm:cxn modelId="{CA721D72-6CA2-446B-8AC0-13E70E19499F}" type="presParOf" srcId="{5B48B9A6-3261-4E43-8D84-BC84E8601922}" destId="{2F92735B-596B-4A86-971E-987AF7ADA4B8}" srcOrd="0" destOrd="0" presId="urn:microsoft.com/office/officeart/2005/8/layout/process2"/>
    <dgm:cxn modelId="{5FDBD01E-FD76-4A4C-880F-1ED988F51630}" type="presParOf" srcId="{5B48B9A6-3261-4E43-8D84-BC84E8601922}" destId="{E227799C-3FE2-4924-9256-7D70629589CE}" srcOrd="1" destOrd="0" presId="urn:microsoft.com/office/officeart/2005/8/layout/process2"/>
    <dgm:cxn modelId="{9CBDE9F8-E950-41AE-92E2-5B046B843096}" type="presParOf" srcId="{E227799C-3FE2-4924-9256-7D70629589CE}" destId="{B73BDA59-DF93-43B2-A0F3-0B5BA3B987A5}" srcOrd="0" destOrd="0" presId="urn:microsoft.com/office/officeart/2005/8/layout/process2"/>
    <dgm:cxn modelId="{0C8B8CA0-C53E-4B99-800C-27F8A4B5A13C}" type="presParOf" srcId="{5B48B9A6-3261-4E43-8D84-BC84E8601922}" destId="{AAF3A285-03DF-4499-A9C1-E80D6CCEE401}" srcOrd="2" destOrd="0" presId="urn:microsoft.com/office/officeart/2005/8/layout/process2"/>
    <dgm:cxn modelId="{EE2D7A8F-A3AB-4ED2-9665-E20BFFD544A5}" type="presParOf" srcId="{5B48B9A6-3261-4E43-8D84-BC84E8601922}" destId="{C200D753-A8FA-4FE0-A2FD-072F82D9FABF}" srcOrd="3" destOrd="0" presId="urn:microsoft.com/office/officeart/2005/8/layout/process2"/>
    <dgm:cxn modelId="{D6270E47-E057-46B9-964B-B8A918AFA603}" type="presParOf" srcId="{C200D753-A8FA-4FE0-A2FD-072F82D9FABF}" destId="{652DEC49-29AA-4B61-9DE2-55925477C219}" srcOrd="0" destOrd="0" presId="urn:microsoft.com/office/officeart/2005/8/layout/process2"/>
    <dgm:cxn modelId="{F45CE9FD-BDF4-47FA-A9EE-28146617DF89}" type="presParOf" srcId="{5B48B9A6-3261-4E43-8D84-BC84E8601922}" destId="{7D7BC19D-88BE-4B66-9B97-FD6524B4E1BD}" srcOrd="4" destOrd="0" presId="urn:microsoft.com/office/officeart/2005/8/layout/process2"/>
    <dgm:cxn modelId="{EDED3E2E-4504-4184-8BB7-BA17AC570B3D}" type="presParOf" srcId="{5B48B9A6-3261-4E43-8D84-BC84E8601922}" destId="{27B21C2B-E9EE-4EC6-ACD7-0FE38D2E648D}" srcOrd="5" destOrd="0" presId="urn:microsoft.com/office/officeart/2005/8/layout/process2"/>
    <dgm:cxn modelId="{30FE0434-7A99-4E48-B5FC-329DD14B5E4A}" type="presParOf" srcId="{27B21C2B-E9EE-4EC6-ACD7-0FE38D2E648D}" destId="{621290BB-F4FD-44F6-90A0-D95F3DB76071}" srcOrd="0" destOrd="0" presId="urn:microsoft.com/office/officeart/2005/8/layout/process2"/>
    <dgm:cxn modelId="{5130ADB9-3B7D-4517-8A19-DFE2186243F5}" type="presParOf" srcId="{5B48B9A6-3261-4E43-8D84-BC84E8601922}" destId="{3B6C3A76-A5C3-4B49-8986-A4FCFC98FAA2}" srcOrd="6" destOrd="0" presId="urn:microsoft.com/office/officeart/2005/8/layout/process2"/>
    <dgm:cxn modelId="{FBD98D5F-3F2F-4525-BB3D-D61600F13449}" type="presParOf" srcId="{5B48B9A6-3261-4E43-8D84-BC84E8601922}" destId="{68B63FB0-3B0C-4A97-AAEA-BED39EAF5188}" srcOrd="7" destOrd="0" presId="urn:microsoft.com/office/officeart/2005/8/layout/process2"/>
    <dgm:cxn modelId="{FC16A1A8-E7EF-416D-B45F-C93FC2DC973E}" type="presParOf" srcId="{68B63FB0-3B0C-4A97-AAEA-BED39EAF5188}" destId="{3F805E8F-8A17-4EB5-A314-92E3D0A347F4}" srcOrd="0" destOrd="0" presId="urn:microsoft.com/office/officeart/2005/8/layout/process2"/>
    <dgm:cxn modelId="{3695108F-F454-4236-B1B1-C76DDEAC7236}" type="presParOf" srcId="{5B48B9A6-3261-4E43-8D84-BC84E8601922}" destId="{A67CA474-15A7-4A14-B98C-419D1A1B8838}" srcOrd="8" destOrd="0" presId="urn:microsoft.com/office/officeart/2005/8/layout/process2"/>
    <dgm:cxn modelId="{EDA921F0-6389-4AC2-8476-8F5210E33553}" type="presParOf" srcId="{5B48B9A6-3261-4E43-8D84-BC84E8601922}" destId="{168BFFF0-9535-4855-A034-88F5D07912B7}" srcOrd="9" destOrd="0" presId="urn:microsoft.com/office/officeart/2005/8/layout/process2"/>
    <dgm:cxn modelId="{D4207D17-1680-43EB-811C-440FA8BD9BFF}" type="presParOf" srcId="{168BFFF0-9535-4855-A034-88F5D07912B7}" destId="{8D5A72EE-D988-4208-BDBF-43B16805BB1F}" srcOrd="0" destOrd="0" presId="urn:microsoft.com/office/officeart/2005/8/layout/process2"/>
    <dgm:cxn modelId="{B8BCECAD-D1C4-4383-BF7C-2C78FCA204D8}" type="presParOf" srcId="{5B48B9A6-3261-4E43-8D84-BC84E8601922}" destId="{8B0F7AD3-52FA-4E87-A914-D1F6713FDBEE}"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36064F-F7C7-4661-8FF0-7C14FCAB9F9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AB48E025-45AF-4443-999F-F7751C359266}">
      <dgm:prSet phldrT="[Текст]" custT="1"/>
      <dgm:spPr/>
      <dgm:t>
        <a:bodyPr/>
        <a:lstStyle/>
        <a:p>
          <a:r>
            <a:rPr lang="ru-RU" sz="2400" dirty="0">
              <a:latin typeface="Times New Roman" panose="02020603050405020304" pitchFamily="18" charset="0"/>
              <a:cs typeface="Times New Roman" panose="02020603050405020304" pitchFamily="18" charset="0"/>
            </a:rPr>
            <a:t>По итогам рассмотрения акта и материалов проверки руководителем ТНИ либо его заместителем может быть принято одно из следующих </a:t>
          </a:r>
          <a:r>
            <a:rPr lang="ru-RU" sz="2400" b="1" dirty="0">
              <a:latin typeface="Times New Roman" panose="02020603050405020304" pitchFamily="18" charset="0"/>
              <a:cs typeface="Times New Roman" panose="02020603050405020304" pitchFamily="18" charset="0"/>
            </a:rPr>
            <a:t>решений</a:t>
          </a:r>
          <a:r>
            <a:rPr lang="ru-RU" sz="2400" dirty="0">
              <a:latin typeface="Times New Roman" panose="02020603050405020304" pitchFamily="18" charset="0"/>
              <a:cs typeface="Times New Roman" panose="02020603050405020304" pitchFamily="18" charset="0"/>
            </a:rPr>
            <a:t>:</a:t>
          </a:r>
        </a:p>
      </dgm:t>
    </dgm:pt>
    <dgm:pt modelId="{0002D6A9-1D49-41FC-8B39-CD63D0C74C41}" type="sibTrans" cxnId="{7BBA82EC-1F93-450A-9750-BD6CF47BEF96}">
      <dgm:prSet/>
      <dgm:spPr/>
      <dgm:t>
        <a:bodyPr/>
        <a:lstStyle/>
        <a:p>
          <a:endParaRPr lang="ru-RU"/>
        </a:p>
      </dgm:t>
    </dgm:pt>
    <dgm:pt modelId="{A55AC2A9-B29F-4A1F-92DB-882FE55A3D77}" type="parTrans" cxnId="{7BBA82EC-1F93-450A-9750-BD6CF47BEF96}">
      <dgm:prSet/>
      <dgm:spPr/>
      <dgm:t>
        <a:bodyPr/>
        <a:lstStyle/>
        <a:p>
          <a:endParaRPr lang="ru-RU"/>
        </a:p>
      </dgm:t>
    </dgm:pt>
    <dgm:pt modelId="{86823867-3083-4FB1-8860-83E441C9B086}">
      <dgm:prSet custT="1"/>
      <dgm:spPr/>
      <dgm:t>
        <a:bodyPr/>
        <a:lstStyle/>
        <a:p>
          <a:r>
            <a:rPr lang="ru-RU" sz="1700" dirty="0">
              <a:latin typeface="Times New Roman" panose="02020603050405020304" pitchFamily="18" charset="0"/>
              <a:cs typeface="Times New Roman" panose="02020603050405020304" pitchFamily="18" charset="0"/>
            </a:rPr>
            <a:t>а) об оставлении акта мероприятия по контролю </a:t>
          </a:r>
          <a:r>
            <a:rPr lang="ru-RU" sz="1700" b="1" dirty="0">
              <a:latin typeface="Times New Roman" panose="02020603050405020304" pitchFamily="18" charset="0"/>
              <a:cs typeface="Times New Roman" panose="02020603050405020304" pitchFamily="18" charset="0"/>
            </a:rPr>
            <a:t>БЕЗ ИЗМЕНЕНИЯ </a:t>
          </a:r>
          <a:r>
            <a:rPr lang="ru-RU" sz="1700" dirty="0">
              <a:latin typeface="Times New Roman" panose="02020603050405020304" pitchFamily="18" charset="0"/>
              <a:cs typeface="Times New Roman" panose="02020603050405020304" pitchFamily="18" charset="0"/>
            </a:rPr>
            <a:t>и при наличии нарушений вынесении решения, предписания, представления к нему, в том числе с учетом разногласий к акту</a:t>
          </a:r>
        </a:p>
      </dgm:t>
    </dgm:pt>
    <dgm:pt modelId="{A4CF1CD6-7C65-4578-AFDA-8E334BD26B65}" type="parTrans" cxnId="{67B3CB7C-7088-4CC5-BD93-63B07A715775}">
      <dgm:prSet/>
      <dgm:spPr/>
      <dgm:t>
        <a:bodyPr/>
        <a:lstStyle/>
        <a:p>
          <a:endParaRPr lang="ru-RU"/>
        </a:p>
      </dgm:t>
    </dgm:pt>
    <dgm:pt modelId="{C1FA9C15-3BBF-4BEF-905A-71DAC692A821}" type="sibTrans" cxnId="{67B3CB7C-7088-4CC5-BD93-63B07A715775}">
      <dgm:prSet/>
      <dgm:spPr/>
      <dgm:t>
        <a:bodyPr/>
        <a:lstStyle/>
        <a:p>
          <a:endParaRPr lang="ru-RU"/>
        </a:p>
      </dgm:t>
    </dgm:pt>
    <dgm:pt modelId="{DBD96052-2351-47BF-A28C-5AB4178FD6A2}">
      <dgm:prSet custT="1"/>
      <dgm:spPr/>
      <dgm:t>
        <a:bodyPr/>
        <a:lstStyle/>
        <a:p>
          <a:r>
            <a:rPr lang="ru-RU" sz="1700" dirty="0">
              <a:latin typeface="Times New Roman" panose="02020603050405020304" pitchFamily="18" charset="0"/>
              <a:cs typeface="Times New Roman" panose="02020603050405020304" pitchFamily="18" charset="0"/>
            </a:rPr>
            <a:t>б) о внесении </a:t>
          </a:r>
          <a:r>
            <a:rPr lang="ru-RU" sz="1700" b="1" dirty="0">
              <a:latin typeface="Times New Roman" panose="02020603050405020304" pitchFamily="18" charset="0"/>
              <a:cs typeface="Times New Roman" panose="02020603050405020304" pitchFamily="18" charset="0"/>
            </a:rPr>
            <a:t>ИЗМЕНЕНИЙ и (или) ДОПОЛНЕНИЙ </a:t>
          </a:r>
          <a:r>
            <a:rPr lang="ru-RU" sz="1700" dirty="0">
              <a:latin typeface="Times New Roman" panose="02020603050405020304" pitchFamily="18" charset="0"/>
              <a:cs typeface="Times New Roman" panose="02020603050405020304" pitchFamily="18" charset="0"/>
            </a:rPr>
            <a:t>в акт мероприятия по контролю и при наличии нарушений вынесении решения, предписания, представления к нему, в том числе с учетом разногласий к акту</a:t>
          </a:r>
          <a:endParaRPr lang="ru-RU" sz="1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17E295F-86DD-4314-9A95-7B8E80728C4E}" type="parTrans" cxnId="{7C01447F-8B28-4688-81DA-0EA2BFA38751}">
      <dgm:prSet/>
      <dgm:spPr/>
      <dgm:t>
        <a:bodyPr/>
        <a:lstStyle/>
        <a:p>
          <a:endParaRPr lang="ru-RU"/>
        </a:p>
      </dgm:t>
    </dgm:pt>
    <dgm:pt modelId="{9AEC8CF5-F6BE-4263-8D38-6A3718528CA4}" type="sibTrans" cxnId="{7C01447F-8B28-4688-81DA-0EA2BFA38751}">
      <dgm:prSet/>
      <dgm:spPr/>
      <dgm:t>
        <a:bodyPr/>
        <a:lstStyle/>
        <a:p>
          <a:endParaRPr lang="ru-RU"/>
        </a:p>
      </dgm:t>
    </dgm:pt>
    <dgm:pt modelId="{6C19BBF4-481B-427D-8B73-E9561528E75F}" type="pres">
      <dgm:prSet presAssocID="{1536064F-F7C7-4661-8FF0-7C14FCAB9F90}" presName="hierChild1" presStyleCnt="0">
        <dgm:presLayoutVars>
          <dgm:chPref val="1"/>
          <dgm:dir/>
          <dgm:animOne val="branch"/>
          <dgm:animLvl val="lvl"/>
          <dgm:resizeHandles/>
        </dgm:presLayoutVars>
      </dgm:prSet>
      <dgm:spPr/>
    </dgm:pt>
    <dgm:pt modelId="{D42EC48F-A169-4649-9B4A-52D0E417364F}" type="pres">
      <dgm:prSet presAssocID="{AB48E025-45AF-4443-999F-F7751C359266}" presName="hierRoot1" presStyleCnt="0"/>
      <dgm:spPr/>
    </dgm:pt>
    <dgm:pt modelId="{331277C0-95FA-4BB2-9633-ABA87B44C222}" type="pres">
      <dgm:prSet presAssocID="{AB48E025-45AF-4443-999F-F7751C359266}" presName="composite" presStyleCnt="0"/>
      <dgm:spPr/>
    </dgm:pt>
    <dgm:pt modelId="{A6CFE83A-EA93-456D-B8AC-C960474E00A4}" type="pres">
      <dgm:prSet presAssocID="{AB48E025-45AF-4443-999F-F7751C359266}" presName="background" presStyleLbl="node0" presStyleIdx="0" presStyleCnt="1"/>
      <dgm:spPr/>
    </dgm:pt>
    <dgm:pt modelId="{AC78C4E4-2676-403F-9274-EDFA4613B021}" type="pres">
      <dgm:prSet presAssocID="{AB48E025-45AF-4443-999F-F7751C359266}" presName="text" presStyleLbl="fgAcc0" presStyleIdx="0" presStyleCnt="1" custScaleX="423767" custScaleY="160425" custLinFactY="-44753" custLinFactNeighborX="-5173" custLinFactNeighborY="-100000">
        <dgm:presLayoutVars>
          <dgm:chPref val="3"/>
        </dgm:presLayoutVars>
      </dgm:prSet>
      <dgm:spPr/>
    </dgm:pt>
    <dgm:pt modelId="{2E7AE8B2-3521-4C69-A428-81E83CB7D41D}" type="pres">
      <dgm:prSet presAssocID="{AB48E025-45AF-4443-999F-F7751C359266}" presName="hierChild2" presStyleCnt="0"/>
      <dgm:spPr/>
    </dgm:pt>
    <dgm:pt modelId="{6646F22E-9ACF-405C-97E9-4061E00D1C5B}" type="pres">
      <dgm:prSet presAssocID="{A4CF1CD6-7C65-4578-AFDA-8E334BD26B65}" presName="Name10" presStyleLbl="parChTrans1D2" presStyleIdx="0" presStyleCnt="2"/>
      <dgm:spPr/>
    </dgm:pt>
    <dgm:pt modelId="{9008549A-CA65-46E6-AE45-6B2275F415DB}" type="pres">
      <dgm:prSet presAssocID="{86823867-3083-4FB1-8860-83E441C9B086}" presName="hierRoot2" presStyleCnt="0"/>
      <dgm:spPr/>
    </dgm:pt>
    <dgm:pt modelId="{42F804B7-C0BA-4363-A48E-5206295E9D5B}" type="pres">
      <dgm:prSet presAssocID="{86823867-3083-4FB1-8860-83E441C9B086}" presName="composite2" presStyleCnt="0"/>
      <dgm:spPr/>
    </dgm:pt>
    <dgm:pt modelId="{1B130A6D-391F-4E43-8C70-133DC6082E5E}" type="pres">
      <dgm:prSet presAssocID="{86823867-3083-4FB1-8860-83E441C9B086}" presName="background2" presStyleLbl="node2" presStyleIdx="0" presStyleCnt="2"/>
      <dgm:spPr/>
    </dgm:pt>
    <dgm:pt modelId="{0527958E-E281-42F8-ADAF-5825B2338180}" type="pres">
      <dgm:prSet presAssocID="{86823867-3083-4FB1-8860-83E441C9B086}" presName="text2" presStyleLbl="fgAcc2" presStyleIdx="0" presStyleCnt="2" custScaleX="163161" custScaleY="209317">
        <dgm:presLayoutVars>
          <dgm:chPref val="3"/>
        </dgm:presLayoutVars>
      </dgm:prSet>
      <dgm:spPr/>
    </dgm:pt>
    <dgm:pt modelId="{6F0AE7E6-6616-4DFC-B958-3068C701D656}" type="pres">
      <dgm:prSet presAssocID="{86823867-3083-4FB1-8860-83E441C9B086}" presName="hierChild3" presStyleCnt="0"/>
      <dgm:spPr/>
    </dgm:pt>
    <dgm:pt modelId="{7A47975C-BB38-4B5D-AE41-46820C712956}" type="pres">
      <dgm:prSet presAssocID="{817E295F-86DD-4314-9A95-7B8E80728C4E}" presName="Name10" presStyleLbl="parChTrans1D2" presStyleIdx="1" presStyleCnt="2"/>
      <dgm:spPr/>
    </dgm:pt>
    <dgm:pt modelId="{BC5999EB-6C37-4C17-A449-F6F90BDB6673}" type="pres">
      <dgm:prSet presAssocID="{DBD96052-2351-47BF-A28C-5AB4178FD6A2}" presName="hierRoot2" presStyleCnt="0"/>
      <dgm:spPr/>
    </dgm:pt>
    <dgm:pt modelId="{5F196E00-7315-40FE-A47E-C8F4F95CACD0}" type="pres">
      <dgm:prSet presAssocID="{DBD96052-2351-47BF-A28C-5AB4178FD6A2}" presName="composite2" presStyleCnt="0"/>
      <dgm:spPr/>
    </dgm:pt>
    <dgm:pt modelId="{16EA20C6-B14D-4498-A568-67AF68CE5419}" type="pres">
      <dgm:prSet presAssocID="{DBD96052-2351-47BF-A28C-5AB4178FD6A2}" presName="background2" presStyleLbl="node2" presStyleIdx="1" presStyleCnt="2"/>
      <dgm:spPr/>
    </dgm:pt>
    <dgm:pt modelId="{1137C338-1509-4F54-AFEC-D95BE4CF41B4}" type="pres">
      <dgm:prSet presAssocID="{DBD96052-2351-47BF-A28C-5AB4178FD6A2}" presName="text2" presStyleLbl="fgAcc2" presStyleIdx="1" presStyleCnt="2" custScaleX="199073" custScaleY="217305">
        <dgm:presLayoutVars>
          <dgm:chPref val="3"/>
        </dgm:presLayoutVars>
      </dgm:prSet>
      <dgm:spPr/>
    </dgm:pt>
    <dgm:pt modelId="{A8E2EA27-0377-44FC-B078-9529512696F0}" type="pres">
      <dgm:prSet presAssocID="{DBD96052-2351-47BF-A28C-5AB4178FD6A2}" presName="hierChild3" presStyleCnt="0"/>
      <dgm:spPr/>
    </dgm:pt>
  </dgm:ptLst>
  <dgm:cxnLst>
    <dgm:cxn modelId="{ECFAFA02-18CB-4EF3-9858-DFAF3BB8EB7F}" type="presOf" srcId="{AB48E025-45AF-4443-999F-F7751C359266}" destId="{AC78C4E4-2676-403F-9274-EDFA4613B021}" srcOrd="0" destOrd="0" presId="urn:microsoft.com/office/officeart/2005/8/layout/hierarchy1"/>
    <dgm:cxn modelId="{A3B9FB32-4F91-4F3D-B8A3-971D86A9D70B}" type="presOf" srcId="{817E295F-86DD-4314-9A95-7B8E80728C4E}" destId="{7A47975C-BB38-4B5D-AE41-46820C712956}" srcOrd="0" destOrd="0" presId="urn:microsoft.com/office/officeart/2005/8/layout/hierarchy1"/>
    <dgm:cxn modelId="{47644C44-7FF9-4297-BC9B-656B7580CE50}" type="presOf" srcId="{86823867-3083-4FB1-8860-83E441C9B086}" destId="{0527958E-E281-42F8-ADAF-5825B2338180}" srcOrd="0" destOrd="0" presId="urn:microsoft.com/office/officeart/2005/8/layout/hierarchy1"/>
    <dgm:cxn modelId="{67B3CB7C-7088-4CC5-BD93-63B07A715775}" srcId="{AB48E025-45AF-4443-999F-F7751C359266}" destId="{86823867-3083-4FB1-8860-83E441C9B086}" srcOrd="0" destOrd="0" parTransId="{A4CF1CD6-7C65-4578-AFDA-8E334BD26B65}" sibTransId="{C1FA9C15-3BBF-4BEF-905A-71DAC692A821}"/>
    <dgm:cxn modelId="{E4A9757E-CFFD-447D-B2DA-28DC8AAA2EE1}" type="presOf" srcId="{DBD96052-2351-47BF-A28C-5AB4178FD6A2}" destId="{1137C338-1509-4F54-AFEC-D95BE4CF41B4}" srcOrd="0" destOrd="0" presId="urn:microsoft.com/office/officeart/2005/8/layout/hierarchy1"/>
    <dgm:cxn modelId="{7C01447F-8B28-4688-81DA-0EA2BFA38751}" srcId="{AB48E025-45AF-4443-999F-F7751C359266}" destId="{DBD96052-2351-47BF-A28C-5AB4178FD6A2}" srcOrd="1" destOrd="0" parTransId="{817E295F-86DD-4314-9A95-7B8E80728C4E}" sibTransId="{9AEC8CF5-F6BE-4263-8D38-6A3718528CA4}"/>
    <dgm:cxn modelId="{A64DD796-3EF6-4D17-8EBC-317E048502BC}" type="presOf" srcId="{1536064F-F7C7-4661-8FF0-7C14FCAB9F90}" destId="{6C19BBF4-481B-427D-8B73-E9561528E75F}" srcOrd="0" destOrd="0" presId="urn:microsoft.com/office/officeart/2005/8/layout/hierarchy1"/>
    <dgm:cxn modelId="{E88641E4-8D99-44C1-BB52-A1BCB06D56A4}" type="presOf" srcId="{A4CF1CD6-7C65-4578-AFDA-8E334BD26B65}" destId="{6646F22E-9ACF-405C-97E9-4061E00D1C5B}" srcOrd="0" destOrd="0" presId="urn:microsoft.com/office/officeart/2005/8/layout/hierarchy1"/>
    <dgm:cxn modelId="{7BBA82EC-1F93-450A-9750-BD6CF47BEF96}" srcId="{1536064F-F7C7-4661-8FF0-7C14FCAB9F90}" destId="{AB48E025-45AF-4443-999F-F7751C359266}" srcOrd="0" destOrd="0" parTransId="{A55AC2A9-B29F-4A1F-92DB-882FE55A3D77}" sibTransId="{0002D6A9-1D49-41FC-8B39-CD63D0C74C41}"/>
    <dgm:cxn modelId="{470D8F1E-426A-4CFE-89C9-89EB95E77FAE}" type="presParOf" srcId="{6C19BBF4-481B-427D-8B73-E9561528E75F}" destId="{D42EC48F-A169-4649-9B4A-52D0E417364F}" srcOrd="0" destOrd="0" presId="urn:microsoft.com/office/officeart/2005/8/layout/hierarchy1"/>
    <dgm:cxn modelId="{96DEDD6B-5F12-41C0-AED7-5CB2297DCE2D}" type="presParOf" srcId="{D42EC48F-A169-4649-9B4A-52D0E417364F}" destId="{331277C0-95FA-4BB2-9633-ABA87B44C222}" srcOrd="0" destOrd="0" presId="urn:microsoft.com/office/officeart/2005/8/layout/hierarchy1"/>
    <dgm:cxn modelId="{7DED27D4-8ACF-4831-8B91-1B74EA15F614}" type="presParOf" srcId="{331277C0-95FA-4BB2-9633-ABA87B44C222}" destId="{A6CFE83A-EA93-456D-B8AC-C960474E00A4}" srcOrd="0" destOrd="0" presId="urn:microsoft.com/office/officeart/2005/8/layout/hierarchy1"/>
    <dgm:cxn modelId="{02860193-DCC3-45CE-9606-EF205F472359}" type="presParOf" srcId="{331277C0-95FA-4BB2-9633-ABA87B44C222}" destId="{AC78C4E4-2676-403F-9274-EDFA4613B021}" srcOrd="1" destOrd="0" presId="urn:microsoft.com/office/officeart/2005/8/layout/hierarchy1"/>
    <dgm:cxn modelId="{61534124-2274-4767-AB5B-688A99BB8B40}" type="presParOf" srcId="{D42EC48F-A169-4649-9B4A-52D0E417364F}" destId="{2E7AE8B2-3521-4C69-A428-81E83CB7D41D}" srcOrd="1" destOrd="0" presId="urn:microsoft.com/office/officeart/2005/8/layout/hierarchy1"/>
    <dgm:cxn modelId="{5408500D-3502-4B56-AB6A-9DDA7B800736}" type="presParOf" srcId="{2E7AE8B2-3521-4C69-A428-81E83CB7D41D}" destId="{6646F22E-9ACF-405C-97E9-4061E00D1C5B}" srcOrd="0" destOrd="0" presId="urn:microsoft.com/office/officeart/2005/8/layout/hierarchy1"/>
    <dgm:cxn modelId="{667D7BAE-11C0-4448-BB8A-8677BC6EDD44}" type="presParOf" srcId="{2E7AE8B2-3521-4C69-A428-81E83CB7D41D}" destId="{9008549A-CA65-46E6-AE45-6B2275F415DB}" srcOrd="1" destOrd="0" presId="urn:microsoft.com/office/officeart/2005/8/layout/hierarchy1"/>
    <dgm:cxn modelId="{07E2D291-5723-4940-8D8A-5C4C2297E900}" type="presParOf" srcId="{9008549A-CA65-46E6-AE45-6B2275F415DB}" destId="{42F804B7-C0BA-4363-A48E-5206295E9D5B}" srcOrd="0" destOrd="0" presId="urn:microsoft.com/office/officeart/2005/8/layout/hierarchy1"/>
    <dgm:cxn modelId="{62C03119-239B-4A90-84BD-3EADEFFBE657}" type="presParOf" srcId="{42F804B7-C0BA-4363-A48E-5206295E9D5B}" destId="{1B130A6D-391F-4E43-8C70-133DC6082E5E}" srcOrd="0" destOrd="0" presId="urn:microsoft.com/office/officeart/2005/8/layout/hierarchy1"/>
    <dgm:cxn modelId="{8A87CB85-8E5D-48C8-9D42-4EA1CF72ABC3}" type="presParOf" srcId="{42F804B7-C0BA-4363-A48E-5206295E9D5B}" destId="{0527958E-E281-42F8-ADAF-5825B2338180}" srcOrd="1" destOrd="0" presId="urn:microsoft.com/office/officeart/2005/8/layout/hierarchy1"/>
    <dgm:cxn modelId="{08D61A61-5D48-4D4E-962A-FB1632ED3322}" type="presParOf" srcId="{9008549A-CA65-46E6-AE45-6B2275F415DB}" destId="{6F0AE7E6-6616-4DFC-B958-3068C701D656}" srcOrd="1" destOrd="0" presId="urn:microsoft.com/office/officeart/2005/8/layout/hierarchy1"/>
    <dgm:cxn modelId="{05A56575-5958-4A91-B628-615D635FA3D2}" type="presParOf" srcId="{2E7AE8B2-3521-4C69-A428-81E83CB7D41D}" destId="{7A47975C-BB38-4B5D-AE41-46820C712956}" srcOrd="2" destOrd="0" presId="urn:microsoft.com/office/officeart/2005/8/layout/hierarchy1"/>
    <dgm:cxn modelId="{1F9F831C-71CA-4751-811F-1C4C1A37CF1B}" type="presParOf" srcId="{2E7AE8B2-3521-4C69-A428-81E83CB7D41D}" destId="{BC5999EB-6C37-4C17-A449-F6F90BDB6673}" srcOrd="3" destOrd="0" presId="urn:microsoft.com/office/officeart/2005/8/layout/hierarchy1"/>
    <dgm:cxn modelId="{9921233C-9F5C-4D6A-B57C-425692835917}" type="presParOf" srcId="{BC5999EB-6C37-4C17-A449-F6F90BDB6673}" destId="{5F196E00-7315-40FE-A47E-C8F4F95CACD0}" srcOrd="0" destOrd="0" presId="urn:microsoft.com/office/officeart/2005/8/layout/hierarchy1"/>
    <dgm:cxn modelId="{E6F508F9-487C-4C33-9FA9-03BAD210ADD0}" type="presParOf" srcId="{5F196E00-7315-40FE-A47E-C8F4F95CACD0}" destId="{16EA20C6-B14D-4498-A568-67AF68CE5419}" srcOrd="0" destOrd="0" presId="urn:microsoft.com/office/officeart/2005/8/layout/hierarchy1"/>
    <dgm:cxn modelId="{CE4AF3AE-197E-4032-8027-BD2D9EDC06CF}" type="presParOf" srcId="{5F196E00-7315-40FE-A47E-C8F4F95CACD0}" destId="{1137C338-1509-4F54-AFEC-D95BE4CF41B4}" srcOrd="1" destOrd="0" presId="urn:microsoft.com/office/officeart/2005/8/layout/hierarchy1"/>
    <dgm:cxn modelId="{FEAAF5A9-1683-439E-8CB5-F7A055C5D32F}" type="presParOf" srcId="{BC5999EB-6C37-4C17-A449-F6F90BDB6673}" destId="{A8E2EA27-0377-44FC-B078-9529512696F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AD0E93-EB24-45A4-9159-B2235CF93BD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717E939A-4FA5-4262-BECF-26C7960FEA20}">
      <dgm:prSet phldrT="[Текст]" custT="1"/>
      <dgm:spPr/>
      <dgm:t>
        <a:bodyPr/>
        <a:lstStyle/>
        <a:p>
          <a:pPr algn="just"/>
          <a:r>
            <a:rPr lang="ru-RU" sz="2000" b="1" i="1" kern="1200" dirty="0">
              <a:latin typeface="Times New Roman" panose="02020603050405020304" pitchFamily="18" charset="0"/>
              <a:cs typeface="Times New Roman" panose="02020603050405020304" pitchFamily="18" charset="0"/>
            </a:rPr>
            <a:t>ПРЕДПИСАНИЕ</a:t>
          </a:r>
          <a:r>
            <a:rPr lang="ru-RU" sz="2000" kern="1200" dirty="0">
              <a:latin typeface="Times New Roman" panose="02020603050405020304" pitchFamily="18" charset="0"/>
              <a:cs typeface="Times New Roman" panose="02020603050405020304" pitchFamily="18" charset="0"/>
            </a:rPr>
            <a:t> об уплате налогов, сборов и иных обязательных платежей и устранении выявленных нарушений действующего законодательства Приднестровской Молдавской Республики </a:t>
          </a:r>
          <a:r>
            <a:rPr lang="ru-RU" sz="2000" i="1" kern="1200" dirty="0"/>
            <a:t>(</a:t>
          </a:r>
          <a:r>
            <a:rPr lang="ru-RU" sz="2000" i="1" kern="1200" dirty="0">
              <a:solidFill>
                <a:prstClr val="white"/>
              </a:solidFill>
              <a:latin typeface="Times New Roman" panose="02020603050405020304" pitchFamily="18" charset="0"/>
              <a:ea typeface="+mn-ea"/>
              <a:cs typeface="Times New Roman" panose="02020603050405020304" pitchFamily="18" charset="0"/>
            </a:rPr>
            <a:t>срок исполнения – 5 дней);</a:t>
          </a:r>
        </a:p>
      </dgm:t>
    </dgm:pt>
    <dgm:pt modelId="{FE3C4C54-8C3C-4AAD-825C-03A8CFF69867}" type="sibTrans" cxnId="{260407C0-A44D-4165-BE0A-533E5744994C}">
      <dgm:prSet/>
      <dgm:spPr/>
      <dgm:t>
        <a:bodyPr/>
        <a:lstStyle/>
        <a:p>
          <a:endParaRPr lang="ru-RU"/>
        </a:p>
      </dgm:t>
    </dgm:pt>
    <dgm:pt modelId="{4726F7F6-E45C-425F-8F56-0255930E220F}" type="parTrans" cxnId="{260407C0-A44D-4165-BE0A-533E5744994C}">
      <dgm:prSet/>
      <dgm:spPr/>
      <dgm:t>
        <a:bodyPr/>
        <a:lstStyle/>
        <a:p>
          <a:endParaRPr lang="ru-RU"/>
        </a:p>
      </dgm:t>
    </dgm:pt>
    <dgm:pt modelId="{C64C200F-C8EA-4757-A0F5-9A394AA7BF06}">
      <dgm:prSet phldrT="[Текст]" custT="1"/>
      <dgm:spPr/>
      <dgm:t>
        <a:bodyPr/>
        <a:lstStyle/>
        <a:p>
          <a:r>
            <a:rPr lang="ru-RU" sz="2000" b="1" i="1" kern="1200" dirty="0">
              <a:latin typeface="Times New Roman" panose="02020603050405020304" pitchFamily="18" charset="0"/>
              <a:cs typeface="Times New Roman" panose="02020603050405020304" pitchFamily="18" charset="0"/>
            </a:rPr>
            <a:t>РЕШЕНИЕ</a:t>
          </a:r>
          <a:r>
            <a:rPr lang="ru-RU" sz="2000" kern="1200" dirty="0">
              <a:latin typeface="Times New Roman" panose="02020603050405020304" pitchFamily="18" charset="0"/>
              <a:cs typeface="Times New Roman" panose="02020603050405020304" pitchFamily="18" charset="0"/>
            </a:rPr>
            <a:t> об уплате финансовых </a:t>
          </a:r>
          <a:r>
            <a:rPr lang="ru-RU" sz="2000" kern="1200" dirty="0">
              <a:solidFill>
                <a:prstClr val="white"/>
              </a:solidFill>
              <a:latin typeface="Times New Roman" panose="02020603050405020304" pitchFamily="18" charset="0"/>
              <a:ea typeface="+mn-ea"/>
              <a:cs typeface="Times New Roman" panose="02020603050405020304" pitchFamily="18" charset="0"/>
            </a:rPr>
            <a:t>санкций </a:t>
          </a:r>
          <a:r>
            <a:rPr lang="ru-RU" sz="2000" i="1" kern="1200" dirty="0">
              <a:solidFill>
                <a:prstClr val="white"/>
              </a:solidFill>
              <a:latin typeface="Times New Roman" panose="02020603050405020304" pitchFamily="18" charset="0"/>
              <a:ea typeface="+mn-ea"/>
              <a:cs typeface="Times New Roman" panose="02020603050405020304" pitchFamily="18" charset="0"/>
            </a:rPr>
            <a:t>(срок исполнения – 30 дней);</a:t>
          </a:r>
        </a:p>
      </dgm:t>
    </dgm:pt>
    <dgm:pt modelId="{95ED332D-CC1F-4CD1-8598-99C39EDF908B}" type="sibTrans" cxnId="{BC2FC0B6-741B-4712-A97E-8C680ADE0761}">
      <dgm:prSet/>
      <dgm:spPr/>
      <dgm:t>
        <a:bodyPr/>
        <a:lstStyle/>
        <a:p>
          <a:endParaRPr lang="ru-RU"/>
        </a:p>
      </dgm:t>
    </dgm:pt>
    <dgm:pt modelId="{ACB6E8A0-9DEF-47D0-BE3C-6C496F39A731}" type="parTrans" cxnId="{BC2FC0B6-741B-4712-A97E-8C680ADE0761}">
      <dgm:prSet/>
      <dgm:spPr/>
      <dgm:t>
        <a:bodyPr/>
        <a:lstStyle/>
        <a:p>
          <a:endParaRPr lang="ru-RU"/>
        </a:p>
      </dgm:t>
    </dgm:pt>
    <dgm:pt modelId="{DB044E70-1F27-490E-B887-419776B91E02}">
      <dgm:prSet phldrT="[Текст]" custT="1"/>
      <dgm:spPr/>
      <dgm:t>
        <a:bodyPr/>
        <a:lstStyle/>
        <a:p>
          <a:pPr algn="just"/>
          <a:r>
            <a:rPr lang="ru-RU" sz="2000" b="1" i="1" kern="1200" dirty="0">
              <a:latin typeface="Times New Roman" panose="02020603050405020304" pitchFamily="18" charset="0"/>
              <a:cs typeface="Times New Roman" panose="02020603050405020304" pitchFamily="18" charset="0"/>
            </a:rPr>
            <a:t>ПРЕДСТАВЛЕНИЕ</a:t>
          </a:r>
          <a:r>
            <a:rPr lang="ru-RU" sz="2000" kern="1200" dirty="0">
              <a:latin typeface="Times New Roman" panose="02020603050405020304" pitchFamily="18" charset="0"/>
              <a:cs typeface="Times New Roman" panose="02020603050405020304" pitchFamily="18" charset="0"/>
            </a:rPr>
            <a:t> об устранении выявленных нарушений действующего законодательства Приднестровской Молдавской Республики, не повлекших причинения прямого непосредственного ущерба иным лицам, включая государство, в том числе не приведших к занижению налогов и объектов налогообложения, и (или) о привлечении должностных лиц к дисциплинарной и (или) материальной </a:t>
          </a:r>
          <a:r>
            <a:rPr lang="ru-RU" sz="2000" kern="1200" dirty="0">
              <a:solidFill>
                <a:prstClr val="white"/>
              </a:solidFill>
              <a:latin typeface="Times New Roman" panose="02020603050405020304" pitchFamily="18" charset="0"/>
              <a:ea typeface="+mn-ea"/>
              <a:cs typeface="Times New Roman" panose="02020603050405020304" pitchFamily="18" charset="0"/>
            </a:rPr>
            <a:t>ответственности </a:t>
          </a:r>
          <a:r>
            <a:rPr lang="ru-RU" sz="2000" i="1" kern="1200" dirty="0">
              <a:solidFill>
                <a:prstClr val="white"/>
              </a:solidFill>
              <a:latin typeface="Times New Roman" panose="02020603050405020304" pitchFamily="18" charset="0"/>
              <a:ea typeface="+mn-ea"/>
              <a:cs typeface="Times New Roman" panose="02020603050405020304" pitchFamily="18" charset="0"/>
            </a:rPr>
            <a:t>(срок исполнения – в срок, установленный налоговым органом).</a:t>
          </a:r>
        </a:p>
      </dgm:t>
    </dgm:pt>
    <dgm:pt modelId="{7177CC94-5E77-4AE4-BBEC-21D757EFB449}" type="sibTrans" cxnId="{A26D6AB1-B237-43B4-BB02-7B6DD90FE687}">
      <dgm:prSet/>
      <dgm:spPr/>
      <dgm:t>
        <a:bodyPr/>
        <a:lstStyle/>
        <a:p>
          <a:endParaRPr lang="ru-RU"/>
        </a:p>
      </dgm:t>
    </dgm:pt>
    <dgm:pt modelId="{0DF4C7E2-14FE-46DD-A362-99B756C76ECF}" type="parTrans" cxnId="{A26D6AB1-B237-43B4-BB02-7B6DD90FE687}">
      <dgm:prSet/>
      <dgm:spPr/>
      <dgm:t>
        <a:bodyPr/>
        <a:lstStyle/>
        <a:p>
          <a:endParaRPr lang="ru-RU"/>
        </a:p>
      </dgm:t>
    </dgm:pt>
    <dgm:pt modelId="{CDF61604-5B5B-4AE7-A47F-5328DB59866A}" type="pres">
      <dgm:prSet presAssocID="{8BAD0E93-EB24-45A4-9159-B2235CF93BDF}" presName="linear" presStyleCnt="0">
        <dgm:presLayoutVars>
          <dgm:dir/>
          <dgm:animLvl val="lvl"/>
          <dgm:resizeHandles val="exact"/>
        </dgm:presLayoutVars>
      </dgm:prSet>
      <dgm:spPr/>
    </dgm:pt>
    <dgm:pt modelId="{D6C67A80-EC8F-4B74-88B7-C65FBB5429F5}" type="pres">
      <dgm:prSet presAssocID="{717E939A-4FA5-4262-BECF-26C7960FEA20}" presName="parentLin" presStyleCnt="0"/>
      <dgm:spPr/>
    </dgm:pt>
    <dgm:pt modelId="{B3C991CD-FC16-4C11-8FB2-2A05583F71A6}" type="pres">
      <dgm:prSet presAssocID="{717E939A-4FA5-4262-BECF-26C7960FEA20}" presName="parentLeftMargin" presStyleLbl="node1" presStyleIdx="0" presStyleCnt="3"/>
      <dgm:spPr/>
    </dgm:pt>
    <dgm:pt modelId="{C19E7AE8-3EFC-4B40-B122-BADB29EAA68E}" type="pres">
      <dgm:prSet presAssocID="{717E939A-4FA5-4262-BECF-26C7960FEA20}" presName="parentText" presStyleLbl="node1" presStyleIdx="0" presStyleCnt="3" custScaleX="132921" custScaleY="181285" custLinFactNeighborX="-45106" custLinFactNeighborY="72744">
        <dgm:presLayoutVars>
          <dgm:chMax val="0"/>
          <dgm:bulletEnabled val="1"/>
        </dgm:presLayoutVars>
      </dgm:prSet>
      <dgm:spPr/>
    </dgm:pt>
    <dgm:pt modelId="{746D24AA-F903-4A93-B5BE-7C714E9AD644}" type="pres">
      <dgm:prSet presAssocID="{717E939A-4FA5-4262-BECF-26C7960FEA20}" presName="negativeSpace" presStyleCnt="0"/>
      <dgm:spPr/>
    </dgm:pt>
    <dgm:pt modelId="{01BFEE5B-8D38-4652-B392-7086EDA628FD}" type="pres">
      <dgm:prSet presAssocID="{717E939A-4FA5-4262-BECF-26C7960FEA20}" presName="childText" presStyleLbl="conFgAcc1" presStyleIdx="0" presStyleCnt="3">
        <dgm:presLayoutVars>
          <dgm:bulletEnabled val="1"/>
        </dgm:presLayoutVars>
      </dgm:prSet>
      <dgm:spPr/>
    </dgm:pt>
    <dgm:pt modelId="{64379D1B-CF36-41C8-A798-0C05E83C3BE6}" type="pres">
      <dgm:prSet presAssocID="{FE3C4C54-8C3C-4AAD-825C-03A8CFF69867}" presName="spaceBetweenRectangles" presStyleCnt="0"/>
      <dgm:spPr/>
    </dgm:pt>
    <dgm:pt modelId="{86DB1B1B-67B0-428B-9FA8-EDDC20C2782C}" type="pres">
      <dgm:prSet presAssocID="{C64C200F-C8EA-4757-A0F5-9A394AA7BF06}" presName="parentLin" presStyleCnt="0"/>
      <dgm:spPr/>
    </dgm:pt>
    <dgm:pt modelId="{4DE5CCF0-70D2-47AF-BEB3-92B1CB42A626}" type="pres">
      <dgm:prSet presAssocID="{C64C200F-C8EA-4757-A0F5-9A394AA7BF06}" presName="parentLeftMargin" presStyleLbl="node1" presStyleIdx="0" presStyleCnt="3"/>
      <dgm:spPr/>
    </dgm:pt>
    <dgm:pt modelId="{E1BC2A61-F7D0-458E-B5A8-76C8A36CB616}" type="pres">
      <dgm:prSet presAssocID="{C64C200F-C8EA-4757-A0F5-9A394AA7BF06}" presName="parentText" presStyleLbl="node1" presStyleIdx="1" presStyleCnt="3" custScaleX="131819" custScaleY="84414" custLinFactNeighborX="-37392" custLinFactNeighborY="31020">
        <dgm:presLayoutVars>
          <dgm:chMax val="0"/>
          <dgm:bulletEnabled val="1"/>
        </dgm:presLayoutVars>
      </dgm:prSet>
      <dgm:spPr/>
    </dgm:pt>
    <dgm:pt modelId="{23075795-E4BC-4693-B9F7-D7D9CE5DEC09}" type="pres">
      <dgm:prSet presAssocID="{C64C200F-C8EA-4757-A0F5-9A394AA7BF06}" presName="negativeSpace" presStyleCnt="0"/>
      <dgm:spPr/>
    </dgm:pt>
    <dgm:pt modelId="{DA1DBC2C-D012-4565-A2CD-8DAE11CF4444}" type="pres">
      <dgm:prSet presAssocID="{C64C200F-C8EA-4757-A0F5-9A394AA7BF06}" presName="childText" presStyleLbl="conFgAcc1" presStyleIdx="1" presStyleCnt="3">
        <dgm:presLayoutVars>
          <dgm:bulletEnabled val="1"/>
        </dgm:presLayoutVars>
      </dgm:prSet>
      <dgm:spPr/>
    </dgm:pt>
    <dgm:pt modelId="{16A34AB4-21A7-49B7-A6E8-E393E099F5E2}" type="pres">
      <dgm:prSet presAssocID="{95ED332D-CC1F-4CD1-8598-99C39EDF908B}" presName="spaceBetweenRectangles" presStyleCnt="0"/>
      <dgm:spPr/>
    </dgm:pt>
    <dgm:pt modelId="{054524BC-D23C-4B69-B97C-3BD8FA70343E}" type="pres">
      <dgm:prSet presAssocID="{DB044E70-1F27-490E-B887-419776B91E02}" presName="parentLin" presStyleCnt="0"/>
      <dgm:spPr/>
    </dgm:pt>
    <dgm:pt modelId="{301520EA-F003-422E-A8F1-19F2995826C6}" type="pres">
      <dgm:prSet presAssocID="{DB044E70-1F27-490E-B887-419776B91E02}" presName="parentLeftMargin" presStyleLbl="node1" presStyleIdx="1" presStyleCnt="3"/>
      <dgm:spPr/>
    </dgm:pt>
    <dgm:pt modelId="{F7AA9A16-6CB9-4792-A4C0-0CFFD51BE195}" type="pres">
      <dgm:prSet presAssocID="{DB044E70-1F27-490E-B887-419776B91E02}" presName="parentText" presStyleLbl="node1" presStyleIdx="2" presStyleCnt="3" custScaleX="132578" custScaleY="303968" custLinFactNeighborX="-42705" custLinFactNeighborY="20564">
        <dgm:presLayoutVars>
          <dgm:chMax val="0"/>
          <dgm:bulletEnabled val="1"/>
        </dgm:presLayoutVars>
      </dgm:prSet>
      <dgm:spPr/>
    </dgm:pt>
    <dgm:pt modelId="{9CB5C5A8-E42D-4044-8661-6F2BA41D9E2B}" type="pres">
      <dgm:prSet presAssocID="{DB044E70-1F27-490E-B887-419776B91E02}" presName="negativeSpace" presStyleCnt="0"/>
      <dgm:spPr/>
    </dgm:pt>
    <dgm:pt modelId="{D24FEAF2-E990-406F-919B-CED138FAC952}" type="pres">
      <dgm:prSet presAssocID="{DB044E70-1F27-490E-B887-419776B91E02}" presName="childText" presStyleLbl="conFgAcc1" presStyleIdx="2" presStyleCnt="3">
        <dgm:presLayoutVars>
          <dgm:bulletEnabled val="1"/>
        </dgm:presLayoutVars>
      </dgm:prSet>
      <dgm:spPr/>
    </dgm:pt>
  </dgm:ptLst>
  <dgm:cxnLst>
    <dgm:cxn modelId="{CCC9750B-25EE-4087-8203-4D1E65019BA7}" type="presOf" srcId="{8BAD0E93-EB24-45A4-9159-B2235CF93BDF}" destId="{CDF61604-5B5B-4AE7-A47F-5328DB59866A}" srcOrd="0" destOrd="0" presId="urn:microsoft.com/office/officeart/2005/8/layout/list1"/>
    <dgm:cxn modelId="{65436C2F-7A87-4551-848F-EE7F2618D38B}" type="presOf" srcId="{C64C200F-C8EA-4757-A0F5-9A394AA7BF06}" destId="{E1BC2A61-F7D0-458E-B5A8-76C8A36CB616}" srcOrd="1" destOrd="0" presId="urn:microsoft.com/office/officeart/2005/8/layout/list1"/>
    <dgm:cxn modelId="{C5EEA15D-0C9A-44DF-ACED-F644F7AB16AB}" type="presOf" srcId="{717E939A-4FA5-4262-BECF-26C7960FEA20}" destId="{C19E7AE8-3EFC-4B40-B122-BADB29EAA68E}" srcOrd="1" destOrd="0" presId="urn:microsoft.com/office/officeart/2005/8/layout/list1"/>
    <dgm:cxn modelId="{18291655-104E-407A-A108-89FD29253889}" type="presOf" srcId="{DB044E70-1F27-490E-B887-419776B91E02}" destId="{301520EA-F003-422E-A8F1-19F2995826C6}" srcOrd="0" destOrd="0" presId="urn:microsoft.com/office/officeart/2005/8/layout/list1"/>
    <dgm:cxn modelId="{0BFF7B9A-4279-438F-8221-E5EE9F569E7F}" type="presOf" srcId="{C64C200F-C8EA-4757-A0F5-9A394AA7BF06}" destId="{4DE5CCF0-70D2-47AF-BEB3-92B1CB42A626}" srcOrd="0" destOrd="0" presId="urn:microsoft.com/office/officeart/2005/8/layout/list1"/>
    <dgm:cxn modelId="{A26D6AB1-B237-43B4-BB02-7B6DD90FE687}" srcId="{8BAD0E93-EB24-45A4-9159-B2235CF93BDF}" destId="{DB044E70-1F27-490E-B887-419776B91E02}" srcOrd="2" destOrd="0" parTransId="{0DF4C7E2-14FE-46DD-A362-99B756C76ECF}" sibTransId="{7177CC94-5E77-4AE4-BBEC-21D757EFB449}"/>
    <dgm:cxn modelId="{BC2FC0B6-741B-4712-A97E-8C680ADE0761}" srcId="{8BAD0E93-EB24-45A4-9159-B2235CF93BDF}" destId="{C64C200F-C8EA-4757-A0F5-9A394AA7BF06}" srcOrd="1" destOrd="0" parTransId="{ACB6E8A0-9DEF-47D0-BE3C-6C496F39A731}" sibTransId="{95ED332D-CC1F-4CD1-8598-99C39EDF908B}"/>
    <dgm:cxn modelId="{DF35ACBD-D899-4FE9-A44E-69EFB2E3461A}" type="presOf" srcId="{DB044E70-1F27-490E-B887-419776B91E02}" destId="{F7AA9A16-6CB9-4792-A4C0-0CFFD51BE195}" srcOrd="1" destOrd="0" presId="urn:microsoft.com/office/officeart/2005/8/layout/list1"/>
    <dgm:cxn modelId="{260407C0-A44D-4165-BE0A-533E5744994C}" srcId="{8BAD0E93-EB24-45A4-9159-B2235CF93BDF}" destId="{717E939A-4FA5-4262-BECF-26C7960FEA20}" srcOrd="0" destOrd="0" parTransId="{4726F7F6-E45C-425F-8F56-0255930E220F}" sibTransId="{FE3C4C54-8C3C-4AAD-825C-03A8CFF69867}"/>
    <dgm:cxn modelId="{5D0784D5-E0DA-4157-A1C7-297253E82EDE}" type="presOf" srcId="{717E939A-4FA5-4262-BECF-26C7960FEA20}" destId="{B3C991CD-FC16-4C11-8FB2-2A05583F71A6}" srcOrd="0" destOrd="0" presId="urn:microsoft.com/office/officeart/2005/8/layout/list1"/>
    <dgm:cxn modelId="{390D922D-9BC4-4EA5-A94D-3C785E0D3A6E}" type="presParOf" srcId="{CDF61604-5B5B-4AE7-A47F-5328DB59866A}" destId="{D6C67A80-EC8F-4B74-88B7-C65FBB5429F5}" srcOrd="0" destOrd="0" presId="urn:microsoft.com/office/officeart/2005/8/layout/list1"/>
    <dgm:cxn modelId="{BD06AC76-1C7B-4B5C-844A-182F9F2AF067}" type="presParOf" srcId="{D6C67A80-EC8F-4B74-88B7-C65FBB5429F5}" destId="{B3C991CD-FC16-4C11-8FB2-2A05583F71A6}" srcOrd="0" destOrd="0" presId="urn:microsoft.com/office/officeart/2005/8/layout/list1"/>
    <dgm:cxn modelId="{F7C34E8E-72E0-4C73-91F0-D4E7E5CE8F1A}" type="presParOf" srcId="{D6C67A80-EC8F-4B74-88B7-C65FBB5429F5}" destId="{C19E7AE8-3EFC-4B40-B122-BADB29EAA68E}" srcOrd="1" destOrd="0" presId="urn:microsoft.com/office/officeart/2005/8/layout/list1"/>
    <dgm:cxn modelId="{25D3DDBE-52AD-4835-9A5D-7E31EE6FE6FA}" type="presParOf" srcId="{CDF61604-5B5B-4AE7-A47F-5328DB59866A}" destId="{746D24AA-F903-4A93-B5BE-7C714E9AD644}" srcOrd="1" destOrd="0" presId="urn:microsoft.com/office/officeart/2005/8/layout/list1"/>
    <dgm:cxn modelId="{3A9545A6-46D5-4608-896B-BBB1FD01E261}" type="presParOf" srcId="{CDF61604-5B5B-4AE7-A47F-5328DB59866A}" destId="{01BFEE5B-8D38-4652-B392-7086EDA628FD}" srcOrd="2" destOrd="0" presId="urn:microsoft.com/office/officeart/2005/8/layout/list1"/>
    <dgm:cxn modelId="{4D5A5AEF-7FB3-444C-BF22-4928ECA0BB8B}" type="presParOf" srcId="{CDF61604-5B5B-4AE7-A47F-5328DB59866A}" destId="{64379D1B-CF36-41C8-A798-0C05E83C3BE6}" srcOrd="3" destOrd="0" presId="urn:microsoft.com/office/officeart/2005/8/layout/list1"/>
    <dgm:cxn modelId="{CC08AE9B-DD6D-4410-A454-FDCFCF30D04F}" type="presParOf" srcId="{CDF61604-5B5B-4AE7-A47F-5328DB59866A}" destId="{86DB1B1B-67B0-428B-9FA8-EDDC20C2782C}" srcOrd="4" destOrd="0" presId="urn:microsoft.com/office/officeart/2005/8/layout/list1"/>
    <dgm:cxn modelId="{7222D450-18E9-44F9-A781-0A16FE174458}" type="presParOf" srcId="{86DB1B1B-67B0-428B-9FA8-EDDC20C2782C}" destId="{4DE5CCF0-70D2-47AF-BEB3-92B1CB42A626}" srcOrd="0" destOrd="0" presId="urn:microsoft.com/office/officeart/2005/8/layout/list1"/>
    <dgm:cxn modelId="{B1601080-34B6-44A4-A366-F33BA521021C}" type="presParOf" srcId="{86DB1B1B-67B0-428B-9FA8-EDDC20C2782C}" destId="{E1BC2A61-F7D0-458E-B5A8-76C8A36CB616}" srcOrd="1" destOrd="0" presId="urn:microsoft.com/office/officeart/2005/8/layout/list1"/>
    <dgm:cxn modelId="{AA8BCE51-196A-4A57-8EFF-17C0B014C46C}" type="presParOf" srcId="{CDF61604-5B5B-4AE7-A47F-5328DB59866A}" destId="{23075795-E4BC-4693-B9F7-D7D9CE5DEC09}" srcOrd="5" destOrd="0" presId="urn:microsoft.com/office/officeart/2005/8/layout/list1"/>
    <dgm:cxn modelId="{6E7E5AA0-A4F6-4C26-9046-9674F18C8EEF}" type="presParOf" srcId="{CDF61604-5B5B-4AE7-A47F-5328DB59866A}" destId="{DA1DBC2C-D012-4565-A2CD-8DAE11CF4444}" srcOrd="6" destOrd="0" presId="urn:microsoft.com/office/officeart/2005/8/layout/list1"/>
    <dgm:cxn modelId="{BF54E388-FFBB-4861-93E2-3A1C31A13D4B}" type="presParOf" srcId="{CDF61604-5B5B-4AE7-A47F-5328DB59866A}" destId="{16A34AB4-21A7-49B7-A6E8-E393E099F5E2}" srcOrd="7" destOrd="0" presId="urn:microsoft.com/office/officeart/2005/8/layout/list1"/>
    <dgm:cxn modelId="{7E9CD677-172B-4CE8-9087-43D808F51FD9}" type="presParOf" srcId="{CDF61604-5B5B-4AE7-A47F-5328DB59866A}" destId="{054524BC-D23C-4B69-B97C-3BD8FA70343E}" srcOrd="8" destOrd="0" presId="urn:microsoft.com/office/officeart/2005/8/layout/list1"/>
    <dgm:cxn modelId="{6EF187C7-DD1D-4789-93F9-D4477348EF4B}" type="presParOf" srcId="{054524BC-D23C-4B69-B97C-3BD8FA70343E}" destId="{301520EA-F003-422E-A8F1-19F2995826C6}" srcOrd="0" destOrd="0" presId="urn:microsoft.com/office/officeart/2005/8/layout/list1"/>
    <dgm:cxn modelId="{1371181B-F4B7-4448-ADDA-3A36C9786446}" type="presParOf" srcId="{054524BC-D23C-4B69-B97C-3BD8FA70343E}" destId="{F7AA9A16-6CB9-4792-A4C0-0CFFD51BE195}" srcOrd="1" destOrd="0" presId="urn:microsoft.com/office/officeart/2005/8/layout/list1"/>
    <dgm:cxn modelId="{6F200684-ED8F-4F2F-A9B0-019819BF2EFE}" type="presParOf" srcId="{CDF61604-5B5B-4AE7-A47F-5328DB59866A}" destId="{9CB5C5A8-E42D-4044-8661-6F2BA41D9E2B}" srcOrd="9" destOrd="0" presId="urn:microsoft.com/office/officeart/2005/8/layout/list1"/>
    <dgm:cxn modelId="{0A03F743-9142-4C9B-907C-C733C67D0629}" type="presParOf" srcId="{CDF61604-5B5B-4AE7-A47F-5328DB59866A}" destId="{D24FEAF2-E990-406F-919B-CED138FAC95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6D0595-5D2E-4A36-9D6F-0EC7E17ACEF3}" type="doc">
      <dgm:prSet loTypeId="urn:microsoft.com/office/officeart/2008/layout/PictureAccentList" loCatId="picture" qsTypeId="urn:microsoft.com/office/officeart/2005/8/quickstyle/simple1" qsCatId="simple" csTypeId="urn:microsoft.com/office/officeart/2005/8/colors/accent1_2" csCatId="accent1" phldr="1"/>
      <dgm:spPr/>
      <dgm:t>
        <a:bodyPr/>
        <a:lstStyle/>
        <a:p>
          <a:endParaRPr lang="ru-RU"/>
        </a:p>
      </dgm:t>
    </dgm:pt>
    <dgm:pt modelId="{13ECB288-3AD6-4B1B-8E70-954D21DC4F1C}">
      <dgm:prSet phldrT="[Текст]" custT="1"/>
      <dgm:spPr/>
      <dgm:t>
        <a:bodyPr/>
        <a:lstStyle/>
        <a:p>
          <a:pPr algn="just"/>
          <a:r>
            <a:rPr lang="ru-RU" sz="2000" dirty="0">
              <a:latin typeface="Times New Roman" panose="02020603050405020304" pitchFamily="18" charset="0"/>
              <a:cs typeface="Times New Roman" panose="02020603050405020304" pitchFamily="18" charset="0"/>
            </a:rPr>
            <a:t>Подведомственность и сроки подачи и рассмотрения жалобы на постановление по делу об административном правонарушении</a:t>
          </a:r>
          <a:endParaRPr lang="ru-RU" sz="2000" b="0" dirty="0">
            <a:latin typeface="Times New Roman" panose="02020603050405020304" pitchFamily="18" charset="0"/>
            <a:cs typeface="Times New Roman" panose="02020603050405020304" pitchFamily="18" charset="0"/>
          </a:endParaRPr>
        </a:p>
      </dgm:t>
    </dgm:pt>
    <dgm:pt modelId="{90862A69-5285-48E1-BAF4-50C34F0BBB3E}" type="parTrans" cxnId="{841E2FBA-0D0E-46C3-A284-472FE165175E}">
      <dgm:prSet/>
      <dgm:spPr/>
      <dgm:t>
        <a:bodyPr/>
        <a:lstStyle/>
        <a:p>
          <a:endParaRPr lang="ru-RU"/>
        </a:p>
      </dgm:t>
    </dgm:pt>
    <dgm:pt modelId="{41B123CA-58D0-468E-B177-B8EA197503F2}" type="sibTrans" cxnId="{841E2FBA-0D0E-46C3-A284-472FE165175E}">
      <dgm:prSet/>
      <dgm:spPr/>
      <dgm:t>
        <a:bodyPr/>
        <a:lstStyle/>
        <a:p>
          <a:endParaRPr lang="ru-RU"/>
        </a:p>
      </dgm:t>
    </dgm:pt>
    <dgm:pt modelId="{62DBBA3B-3B71-4CF8-91DF-D551110DA5AE}">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400" kern="1200" dirty="0">
              <a:latin typeface="Times New Roman" panose="02020603050405020304" pitchFamily="18" charset="0"/>
              <a:cs typeface="Times New Roman" panose="02020603050405020304" pitchFamily="18" charset="0"/>
            </a:rPr>
            <a:t>      Жалоба на постановление по делу об административном правонарушении, вынесенное территориальным налоговым органом, может быть </a:t>
          </a:r>
          <a:r>
            <a:rPr lang="ru-RU" sz="1400" b="1" kern="1200" dirty="0">
              <a:latin typeface="Times New Roman" panose="02020603050405020304" pitchFamily="18" charset="0"/>
              <a:cs typeface="Times New Roman" panose="02020603050405020304" pitchFamily="18" charset="0"/>
            </a:rPr>
            <a:t>подана в вышестоящий орган </a:t>
          </a:r>
          <a:r>
            <a:rPr lang="ru-RU" sz="1400" kern="1200" dirty="0">
              <a:latin typeface="Times New Roman" panose="02020603050405020304" pitchFamily="18" charset="0"/>
              <a:cs typeface="Times New Roman" panose="02020603050405020304" pitchFamily="18" charset="0"/>
            </a:rPr>
            <a:t>(Министерство финансов Приднестровской Молдавской Республики) в течение </a:t>
          </a:r>
          <a:r>
            <a:rPr lang="ru-RU" sz="1400" b="1" i="1" kern="1200" dirty="0">
              <a:latin typeface="Times New Roman" panose="02020603050405020304" pitchFamily="18" charset="0"/>
              <a:cs typeface="Times New Roman" panose="02020603050405020304" pitchFamily="18" charset="0"/>
            </a:rPr>
            <a:t>10 (десяти)</a:t>
          </a:r>
          <a:r>
            <a:rPr lang="ru-RU" sz="1400" i="1" kern="1200" dirty="0">
              <a:latin typeface="Times New Roman" panose="02020603050405020304" pitchFamily="18" charset="0"/>
              <a:cs typeface="Times New Roman" panose="02020603050405020304" pitchFamily="18" charset="0"/>
            </a:rPr>
            <a:t> </a:t>
          </a:r>
          <a:r>
            <a:rPr lang="ru-RU" sz="1400" kern="1200" dirty="0">
              <a:latin typeface="Times New Roman" panose="02020603050405020304" pitchFamily="18" charset="0"/>
              <a:cs typeface="Times New Roman" panose="02020603050405020304" pitchFamily="18" charset="0"/>
            </a:rPr>
            <a:t>календарных дней со дня вручения или получения копии постановления</a:t>
          </a:r>
          <a:r>
            <a:rPr lang="ru-RU" sz="1400" kern="1200" dirty="0"/>
            <a:t>.</a:t>
          </a:r>
        </a:p>
        <a:p>
          <a:pPr marL="0" marR="0" indent="0" algn="just" defTabSz="914400" eaLnBrk="1" fontAlgn="auto" latinLnBrk="0" hangingPunct="1">
            <a:lnSpc>
              <a:spcPct val="100000"/>
            </a:lnSpc>
            <a:spcBef>
              <a:spcPts val="0"/>
            </a:spcBef>
            <a:spcAft>
              <a:spcPts val="0"/>
            </a:spcAft>
            <a:buClrTx/>
            <a:buSzTx/>
            <a:buFontTx/>
            <a:buNone/>
            <a:tabLst/>
            <a:defRPr/>
          </a:pPr>
          <a:r>
            <a:rPr lang="ru-RU" sz="1400" kern="1200" dirty="0">
              <a:solidFill>
                <a:prstClr val="white"/>
              </a:solidFill>
              <a:latin typeface="Times New Roman" panose="02020603050405020304" pitchFamily="18" charset="0"/>
              <a:ea typeface="+mn-ea"/>
              <a:cs typeface="Times New Roman" panose="02020603050405020304" pitchFamily="18" charset="0"/>
            </a:rPr>
            <a:t>      Пропущенный по уважительной причине срок для подачи жалобы может быть восстановлен судьей, правомочным рассматривать жалобу, по ходатайству лица, подающего жалобу.</a:t>
          </a:r>
        </a:p>
      </dgm:t>
    </dgm:pt>
    <dgm:pt modelId="{C671897A-8D5E-405A-9505-CF72734444A4}" type="parTrans" cxnId="{1C6FFB6D-7C2B-4967-8964-B670A8B3F9CD}">
      <dgm:prSet/>
      <dgm:spPr/>
      <dgm:t>
        <a:bodyPr/>
        <a:lstStyle/>
        <a:p>
          <a:endParaRPr lang="ru-RU"/>
        </a:p>
      </dgm:t>
    </dgm:pt>
    <dgm:pt modelId="{B3C7E94D-5C4E-475D-B6D4-3C242EB8FEFB}" type="sibTrans" cxnId="{1C6FFB6D-7C2B-4967-8964-B670A8B3F9CD}">
      <dgm:prSet/>
      <dgm:spPr/>
      <dgm:t>
        <a:bodyPr/>
        <a:lstStyle/>
        <a:p>
          <a:endParaRPr lang="ru-RU"/>
        </a:p>
      </dgm:t>
    </dgm:pt>
    <dgm:pt modelId="{E98A04F6-0308-454A-BA2A-1332D7E8DF7F}">
      <dgm:prSet phldrT="[Текст]" custT="1"/>
      <dgm:spPr/>
      <dgm:t>
        <a:bodyPr/>
        <a:lstStyle/>
        <a:p>
          <a:pPr algn="just"/>
          <a:r>
            <a:rPr lang="ru-RU" sz="1400" dirty="0">
              <a:latin typeface="Times New Roman" panose="02020603050405020304" pitchFamily="18" charset="0"/>
              <a:cs typeface="Times New Roman" panose="02020603050405020304" pitchFamily="18" charset="0"/>
            </a:rPr>
            <a:t>Жалоба на постановление по делу об административном правонарушении </a:t>
          </a:r>
          <a:r>
            <a:rPr lang="ru-RU" sz="1400" b="1" dirty="0">
              <a:latin typeface="Times New Roman" panose="02020603050405020304" pitchFamily="18" charset="0"/>
              <a:cs typeface="Times New Roman" panose="02020603050405020304" pitchFamily="18" charset="0"/>
            </a:rPr>
            <a:t>подлежит рассмотрению </a:t>
          </a:r>
          <a:r>
            <a:rPr lang="ru-RU" sz="1400" b="1" i="1" dirty="0">
              <a:latin typeface="Times New Roman" panose="02020603050405020304" pitchFamily="18" charset="0"/>
              <a:cs typeface="Times New Roman" panose="02020603050405020304" pitchFamily="18" charset="0"/>
            </a:rPr>
            <a:t>в десятидневный срок </a:t>
          </a:r>
          <a:r>
            <a:rPr lang="ru-RU" sz="1400" b="1" dirty="0">
              <a:latin typeface="Times New Roman" panose="02020603050405020304" pitchFamily="18" charset="0"/>
              <a:cs typeface="Times New Roman" panose="02020603050405020304" pitchFamily="18" charset="0"/>
            </a:rPr>
            <a:t>со дня ее поступления со всеми материалами дела </a:t>
          </a:r>
          <a:r>
            <a:rPr lang="ru-RU" sz="1400" dirty="0">
              <a:latin typeface="Times New Roman" panose="02020603050405020304" pitchFamily="18" charset="0"/>
              <a:cs typeface="Times New Roman" panose="02020603050405020304" pitchFamily="18" charset="0"/>
            </a:rPr>
            <a:t>в вышестоящий налоговый орган (Министерство финансов Приднестровской Молдавской Республики), правомочный рассматривать жалобу.</a:t>
          </a:r>
        </a:p>
      </dgm:t>
    </dgm:pt>
    <dgm:pt modelId="{3EF959B0-191B-4A41-9294-A0B72317540F}" type="parTrans" cxnId="{4E7C7120-50D2-47CE-8A17-67F84243DB2B}">
      <dgm:prSet/>
      <dgm:spPr/>
      <dgm:t>
        <a:bodyPr/>
        <a:lstStyle/>
        <a:p>
          <a:endParaRPr lang="ru-RU"/>
        </a:p>
      </dgm:t>
    </dgm:pt>
    <dgm:pt modelId="{5F90568F-677B-4E0B-A3A7-AB7CEF3C3060}" type="sibTrans" cxnId="{4E7C7120-50D2-47CE-8A17-67F84243DB2B}">
      <dgm:prSet/>
      <dgm:spPr/>
      <dgm:t>
        <a:bodyPr/>
        <a:lstStyle/>
        <a:p>
          <a:endParaRPr lang="ru-RU"/>
        </a:p>
      </dgm:t>
    </dgm:pt>
    <dgm:pt modelId="{255D733A-68E5-4920-8650-0AA0CEC58F3B}" type="pres">
      <dgm:prSet presAssocID="{6A6D0595-5D2E-4A36-9D6F-0EC7E17ACEF3}" presName="layout" presStyleCnt="0">
        <dgm:presLayoutVars>
          <dgm:chMax/>
          <dgm:chPref/>
          <dgm:dir/>
          <dgm:animOne val="branch"/>
          <dgm:animLvl val="lvl"/>
          <dgm:resizeHandles/>
        </dgm:presLayoutVars>
      </dgm:prSet>
      <dgm:spPr/>
    </dgm:pt>
    <dgm:pt modelId="{CD5FC91B-64A0-49F7-A1D9-A38B4EA3CC0C}" type="pres">
      <dgm:prSet presAssocID="{13ECB288-3AD6-4B1B-8E70-954D21DC4F1C}" presName="root" presStyleCnt="0">
        <dgm:presLayoutVars>
          <dgm:chMax/>
          <dgm:chPref val="4"/>
        </dgm:presLayoutVars>
      </dgm:prSet>
      <dgm:spPr/>
    </dgm:pt>
    <dgm:pt modelId="{D46CD449-8791-46E5-AF15-8AFFCEDA10A1}" type="pres">
      <dgm:prSet presAssocID="{13ECB288-3AD6-4B1B-8E70-954D21DC4F1C}" presName="rootComposite" presStyleCnt="0">
        <dgm:presLayoutVars/>
      </dgm:prSet>
      <dgm:spPr/>
    </dgm:pt>
    <dgm:pt modelId="{B9201C3D-B645-4B39-8EA1-C8B760C96E49}" type="pres">
      <dgm:prSet presAssocID="{13ECB288-3AD6-4B1B-8E70-954D21DC4F1C}" presName="rootText" presStyleLbl="node0" presStyleIdx="0" presStyleCnt="1" custScaleX="106334" custScaleY="59695" custLinFactNeighborX="6682" custLinFactNeighborY="-25721">
        <dgm:presLayoutVars>
          <dgm:chMax/>
          <dgm:chPref val="4"/>
        </dgm:presLayoutVars>
      </dgm:prSet>
      <dgm:spPr/>
    </dgm:pt>
    <dgm:pt modelId="{FBBCDD98-211D-4921-B0C4-EA93C53A5807}" type="pres">
      <dgm:prSet presAssocID="{13ECB288-3AD6-4B1B-8E70-954D21DC4F1C}" presName="childShape" presStyleCnt="0">
        <dgm:presLayoutVars>
          <dgm:chMax val="0"/>
          <dgm:chPref val="0"/>
        </dgm:presLayoutVars>
      </dgm:prSet>
      <dgm:spPr/>
    </dgm:pt>
    <dgm:pt modelId="{B4DA2424-88DE-4D85-8736-6F29B15984AA}" type="pres">
      <dgm:prSet presAssocID="{62DBBA3B-3B71-4CF8-91DF-D551110DA5AE}" presName="childComposite" presStyleCnt="0">
        <dgm:presLayoutVars>
          <dgm:chMax val="0"/>
          <dgm:chPref val="0"/>
        </dgm:presLayoutVars>
      </dgm:prSet>
      <dgm:spPr/>
    </dgm:pt>
    <dgm:pt modelId="{C00CCC0B-C826-447E-A0F2-3E6625A847CF}" type="pres">
      <dgm:prSet presAssocID="{62DBBA3B-3B71-4CF8-91DF-D551110DA5AE}" presName="Image" presStyleLbl="node1" presStyleIdx="0" presStyleCnt="2" custLinFactNeighborX="-11458" custLinFactNeighborY="-61308"/>
      <dgm:spPr/>
    </dgm:pt>
    <dgm:pt modelId="{BD4F1DAE-3563-4BEB-88CE-CDBC449AD057}" type="pres">
      <dgm:prSet presAssocID="{62DBBA3B-3B71-4CF8-91DF-D551110DA5AE}" presName="childText" presStyleLbl="lnNode1" presStyleIdx="0" presStyleCnt="2" custScaleY="171648" custLinFactNeighborX="1535" custLinFactNeighborY="-39773">
        <dgm:presLayoutVars>
          <dgm:chMax val="0"/>
          <dgm:chPref val="0"/>
          <dgm:bulletEnabled val="1"/>
        </dgm:presLayoutVars>
      </dgm:prSet>
      <dgm:spPr/>
    </dgm:pt>
    <dgm:pt modelId="{416A2D53-3BB8-4585-8354-49706A26E2B7}" type="pres">
      <dgm:prSet presAssocID="{E98A04F6-0308-454A-BA2A-1332D7E8DF7F}" presName="childComposite" presStyleCnt="0">
        <dgm:presLayoutVars>
          <dgm:chMax val="0"/>
          <dgm:chPref val="0"/>
        </dgm:presLayoutVars>
      </dgm:prSet>
      <dgm:spPr/>
    </dgm:pt>
    <dgm:pt modelId="{F05FC9E9-DABD-4F6F-9EF2-CEF87C655F02}" type="pres">
      <dgm:prSet presAssocID="{E98A04F6-0308-454A-BA2A-1332D7E8DF7F}" presName="Image" presStyleLbl="node1" presStyleIdx="1" presStyleCnt="2" custLinFactNeighborX="1160" custLinFactNeighborY="-24066"/>
      <dgm:spPr/>
    </dgm:pt>
    <dgm:pt modelId="{779C03FC-6F7F-4070-9188-0DA0A21F902D}" type="pres">
      <dgm:prSet presAssocID="{E98A04F6-0308-454A-BA2A-1332D7E8DF7F}" presName="childText" presStyleLbl="lnNode1" presStyleIdx="1" presStyleCnt="2" custScaleY="78172" custLinFactNeighborX="1535" custLinFactNeighborY="-38036">
        <dgm:presLayoutVars>
          <dgm:chMax val="0"/>
          <dgm:chPref val="0"/>
          <dgm:bulletEnabled val="1"/>
        </dgm:presLayoutVars>
      </dgm:prSet>
      <dgm:spPr/>
    </dgm:pt>
  </dgm:ptLst>
  <dgm:cxnLst>
    <dgm:cxn modelId="{4E7C7120-50D2-47CE-8A17-67F84243DB2B}" srcId="{13ECB288-3AD6-4B1B-8E70-954D21DC4F1C}" destId="{E98A04F6-0308-454A-BA2A-1332D7E8DF7F}" srcOrd="1" destOrd="0" parTransId="{3EF959B0-191B-4A41-9294-A0B72317540F}" sibTransId="{5F90568F-677B-4E0B-A3A7-AB7CEF3C3060}"/>
    <dgm:cxn modelId="{6AEB983B-D6E3-4E45-8E64-E1909D58521E}" type="presOf" srcId="{E98A04F6-0308-454A-BA2A-1332D7E8DF7F}" destId="{779C03FC-6F7F-4070-9188-0DA0A21F902D}" srcOrd="0" destOrd="0" presId="urn:microsoft.com/office/officeart/2008/layout/PictureAccentList"/>
    <dgm:cxn modelId="{1C6FFB6D-7C2B-4967-8964-B670A8B3F9CD}" srcId="{13ECB288-3AD6-4B1B-8E70-954D21DC4F1C}" destId="{62DBBA3B-3B71-4CF8-91DF-D551110DA5AE}" srcOrd="0" destOrd="0" parTransId="{C671897A-8D5E-405A-9505-CF72734444A4}" sibTransId="{B3C7E94D-5C4E-475D-B6D4-3C242EB8FEFB}"/>
    <dgm:cxn modelId="{5E632E59-5464-4A2A-A885-511578009BB7}" type="presOf" srcId="{13ECB288-3AD6-4B1B-8E70-954D21DC4F1C}" destId="{B9201C3D-B645-4B39-8EA1-C8B760C96E49}" srcOrd="0" destOrd="0" presId="urn:microsoft.com/office/officeart/2008/layout/PictureAccentList"/>
    <dgm:cxn modelId="{60F634AB-8E37-4EBA-A715-385FCAB2AF66}" type="presOf" srcId="{6A6D0595-5D2E-4A36-9D6F-0EC7E17ACEF3}" destId="{255D733A-68E5-4920-8650-0AA0CEC58F3B}" srcOrd="0" destOrd="0" presId="urn:microsoft.com/office/officeart/2008/layout/PictureAccentList"/>
    <dgm:cxn modelId="{841E2FBA-0D0E-46C3-A284-472FE165175E}" srcId="{6A6D0595-5D2E-4A36-9D6F-0EC7E17ACEF3}" destId="{13ECB288-3AD6-4B1B-8E70-954D21DC4F1C}" srcOrd="0" destOrd="0" parTransId="{90862A69-5285-48E1-BAF4-50C34F0BBB3E}" sibTransId="{41B123CA-58D0-468E-B177-B8EA197503F2}"/>
    <dgm:cxn modelId="{756FF8CD-4F02-4279-AA3F-78DCEA439AE5}" type="presOf" srcId="{62DBBA3B-3B71-4CF8-91DF-D551110DA5AE}" destId="{BD4F1DAE-3563-4BEB-88CE-CDBC449AD057}" srcOrd="0" destOrd="0" presId="urn:microsoft.com/office/officeart/2008/layout/PictureAccentList"/>
    <dgm:cxn modelId="{5CBC5D56-A338-4E1A-93F5-412556D9AA04}" type="presParOf" srcId="{255D733A-68E5-4920-8650-0AA0CEC58F3B}" destId="{CD5FC91B-64A0-49F7-A1D9-A38B4EA3CC0C}" srcOrd="0" destOrd="0" presId="urn:microsoft.com/office/officeart/2008/layout/PictureAccentList"/>
    <dgm:cxn modelId="{92C2B4C3-80F9-456B-866E-12412F98CB0E}" type="presParOf" srcId="{CD5FC91B-64A0-49F7-A1D9-A38B4EA3CC0C}" destId="{D46CD449-8791-46E5-AF15-8AFFCEDA10A1}" srcOrd="0" destOrd="0" presId="urn:microsoft.com/office/officeart/2008/layout/PictureAccentList"/>
    <dgm:cxn modelId="{DB15745D-9F5D-41B4-9451-42ADC4FF9D6C}" type="presParOf" srcId="{D46CD449-8791-46E5-AF15-8AFFCEDA10A1}" destId="{B9201C3D-B645-4B39-8EA1-C8B760C96E49}" srcOrd="0" destOrd="0" presId="urn:microsoft.com/office/officeart/2008/layout/PictureAccentList"/>
    <dgm:cxn modelId="{21353D2A-B826-4978-B30B-C21394C9C6CE}" type="presParOf" srcId="{CD5FC91B-64A0-49F7-A1D9-A38B4EA3CC0C}" destId="{FBBCDD98-211D-4921-B0C4-EA93C53A5807}" srcOrd="1" destOrd="0" presId="urn:microsoft.com/office/officeart/2008/layout/PictureAccentList"/>
    <dgm:cxn modelId="{2F48F2BF-16BB-49FD-9804-AEB685256C71}" type="presParOf" srcId="{FBBCDD98-211D-4921-B0C4-EA93C53A5807}" destId="{B4DA2424-88DE-4D85-8736-6F29B15984AA}" srcOrd="0" destOrd="0" presId="urn:microsoft.com/office/officeart/2008/layout/PictureAccentList"/>
    <dgm:cxn modelId="{9C652E77-86B1-453E-A42A-639AEAF79678}" type="presParOf" srcId="{B4DA2424-88DE-4D85-8736-6F29B15984AA}" destId="{C00CCC0B-C826-447E-A0F2-3E6625A847CF}" srcOrd="0" destOrd="0" presId="urn:microsoft.com/office/officeart/2008/layout/PictureAccentList"/>
    <dgm:cxn modelId="{A45BDCAD-50F6-467E-9AAD-9F9992CE5130}" type="presParOf" srcId="{B4DA2424-88DE-4D85-8736-6F29B15984AA}" destId="{BD4F1DAE-3563-4BEB-88CE-CDBC449AD057}" srcOrd="1" destOrd="0" presId="urn:microsoft.com/office/officeart/2008/layout/PictureAccentList"/>
    <dgm:cxn modelId="{830082A3-7E2B-4D83-80D6-46C461A1987B}" type="presParOf" srcId="{FBBCDD98-211D-4921-B0C4-EA93C53A5807}" destId="{416A2D53-3BB8-4585-8354-49706A26E2B7}" srcOrd="1" destOrd="0" presId="urn:microsoft.com/office/officeart/2008/layout/PictureAccentList"/>
    <dgm:cxn modelId="{7F283A86-AC7E-45D7-A5E3-8CCAB700FF62}" type="presParOf" srcId="{416A2D53-3BB8-4585-8354-49706A26E2B7}" destId="{F05FC9E9-DABD-4F6F-9EF2-CEF87C655F02}" srcOrd="0" destOrd="0" presId="urn:microsoft.com/office/officeart/2008/layout/PictureAccentList"/>
    <dgm:cxn modelId="{0DCBC634-9C89-4A5D-8E8B-7F9ABAB91D62}" type="presParOf" srcId="{416A2D53-3BB8-4585-8354-49706A26E2B7}" destId="{779C03FC-6F7F-4070-9188-0DA0A21F902D}"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54B6E6-0D48-40CC-B9EB-EB940657ACC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BA125800-B23C-4C89-81EB-64A3F888B65F}">
      <dgm:prSet phldrT="[Текст]"/>
      <dgm:spPr/>
      <dgm:t>
        <a:bodyPr/>
        <a:lstStyle/>
        <a:p>
          <a:r>
            <a:rPr lang="ru-RU" dirty="0"/>
            <a:t>1</a:t>
          </a:r>
        </a:p>
      </dgm:t>
    </dgm:pt>
    <dgm:pt modelId="{1E8AB545-8578-43D4-896B-45D56E41AD4F}" type="parTrans" cxnId="{14D9F439-09D3-4483-A98A-B345F5B70D20}">
      <dgm:prSet/>
      <dgm:spPr/>
      <dgm:t>
        <a:bodyPr/>
        <a:lstStyle/>
        <a:p>
          <a:endParaRPr lang="ru-RU"/>
        </a:p>
      </dgm:t>
    </dgm:pt>
    <dgm:pt modelId="{B061B5A7-C246-40B3-8033-72AEECCEEE9E}" type="sibTrans" cxnId="{14D9F439-09D3-4483-A98A-B345F5B70D20}">
      <dgm:prSet/>
      <dgm:spPr/>
      <dgm:t>
        <a:bodyPr/>
        <a:lstStyle/>
        <a:p>
          <a:endParaRPr lang="ru-RU"/>
        </a:p>
      </dgm:t>
    </dgm:pt>
    <dgm:pt modelId="{B2E03EAD-FCB1-4A9A-81A8-4C7E478DC27C}">
      <dgm:prSet phldrT="[Текст]" custT="1"/>
      <dgm:spPr/>
      <dgm:t>
        <a:bodyPr/>
        <a:lstStyle/>
        <a:p>
          <a:r>
            <a:rPr lang="ru-RU" sz="1400" dirty="0">
              <a:latin typeface="Times New Roman" panose="02020603050405020304" pitchFamily="18" charset="0"/>
              <a:cs typeface="Times New Roman" panose="02020603050405020304" pitchFamily="18" charset="0"/>
            </a:rPr>
            <a:t>объявляется, кто рассматривает жалобу, какая жалоба подлежит рассмотрению, кем подана жалоба;</a:t>
          </a:r>
        </a:p>
      </dgm:t>
    </dgm:pt>
    <dgm:pt modelId="{4BA63081-E7C4-4564-8313-9E42BD4F6441}" type="parTrans" cxnId="{C81198D9-2555-4115-A702-81FA05F6A770}">
      <dgm:prSet/>
      <dgm:spPr/>
      <dgm:t>
        <a:bodyPr/>
        <a:lstStyle/>
        <a:p>
          <a:endParaRPr lang="ru-RU"/>
        </a:p>
      </dgm:t>
    </dgm:pt>
    <dgm:pt modelId="{5DB210C3-34A5-4686-A6CD-945834833E75}" type="sibTrans" cxnId="{C81198D9-2555-4115-A702-81FA05F6A770}">
      <dgm:prSet/>
      <dgm:spPr/>
      <dgm:t>
        <a:bodyPr/>
        <a:lstStyle/>
        <a:p>
          <a:endParaRPr lang="ru-RU"/>
        </a:p>
      </dgm:t>
    </dgm:pt>
    <dgm:pt modelId="{5C62EDED-9131-4324-A96D-7A6FE8D398E9}">
      <dgm:prSet phldrT="[Текст]"/>
      <dgm:spPr/>
      <dgm:t>
        <a:bodyPr/>
        <a:lstStyle/>
        <a:p>
          <a:r>
            <a:rPr lang="ru-RU" dirty="0"/>
            <a:t>2</a:t>
          </a:r>
        </a:p>
      </dgm:t>
    </dgm:pt>
    <dgm:pt modelId="{9EB78ABA-DEC6-45B1-8418-C2F14BB494F7}" type="parTrans" cxnId="{07030D6E-5A1E-44E2-AC11-53763CAF24BD}">
      <dgm:prSet/>
      <dgm:spPr/>
      <dgm:t>
        <a:bodyPr/>
        <a:lstStyle/>
        <a:p>
          <a:endParaRPr lang="ru-RU"/>
        </a:p>
      </dgm:t>
    </dgm:pt>
    <dgm:pt modelId="{1C090DE3-C3A7-4ECC-A58A-6B7AF49670BA}" type="sibTrans" cxnId="{07030D6E-5A1E-44E2-AC11-53763CAF24BD}">
      <dgm:prSet/>
      <dgm:spPr/>
      <dgm:t>
        <a:bodyPr/>
        <a:lstStyle/>
        <a:p>
          <a:endParaRPr lang="ru-RU"/>
        </a:p>
      </dgm:t>
    </dgm:pt>
    <dgm:pt modelId="{6A943436-6B23-4098-85C8-D5A65225BC13}">
      <dgm:prSet phldrT="[Текст]"/>
      <dgm:spPr/>
      <dgm:t>
        <a:bodyPr/>
        <a:lstStyle/>
        <a:p>
          <a:r>
            <a:rPr lang="ru-RU" dirty="0"/>
            <a:t>3</a:t>
          </a:r>
        </a:p>
      </dgm:t>
    </dgm:pt>
    <dgm:pt modelId="{8B7B9956-FCC8-43CF-84E8-DA0317C06B81}" type="parTrans" cxnId="{7383C656-74D7-4AB9-826A-8B5F7CB2BEFB}">
      <dgm:prSet/>
      <dgm:spPr/>
      <dgm:t>
        <a:bodyPr/>
        <a:lstStyle/>
        <a:p>
          <a:endParaRPr lang="ru-RU"/>
        </a:p>
      </dgm:t>
    </dgm:pt>
    <dgm:pt modelId="{C29D5F46-6655-4C07-AAE3-545505C7F87E}" type="sibTrans" cxnId="{7383C656-74D7-4AB9-826A-8B5F7CB2BEFB}">
      <dgm:prSet/>
      <dgm:spPr/>
      <dgm:t>
        <a:bodyPr/>
        <a:lstStyle/>
        <a:p>
          <a:endParaRPr lang="ru-RU"/>
        </a:p>
      </dgm:t>
    </dgm:pt>
    <dgm:pt modelId="{77C293E0-43F9-47A1-B651-544CC48C0B05}">
      <dgm:prSet phldrT="[Текст]" custT="1"/>
      <dgm:spPr/>
      <dgm:t>
        <a:bodyPr/>
        <a:lstStyle/>
        <a:p>
          <a:r>
            <a:rPr lang="ru-RU" sz="1400" dirty="0">
              <a:latin typeface="Times New Roman" panose="02020603050405020304" pitchFamily="18" charset="0"/>
              <a:cs typeface="Times New Roman" panose="02020603050405020304" pitchFamily="18" charset="0"/>
            </a:rPr>
            <a:t>проверяются полномочия представителей физического или юридического лица, защитника, представителя;</a:t>
          </a:r>
        </a:p>
      </dgm:t>
    </dgm:pt>
    <dgm:pt modelId="{39BED790-8BBD-462E-8249-9FECB5CEF553}" type="parTrans" cxnId="{430C4D86-2BE5-4192-A9FF-8EB1CC5278B9}">
      <dgm:prSet/>
      <dgm:spPr/>
      <dgm:t>
        <a:bodyPr/>
        <a:lstStyle/>
        <a:p>
          <a:endParaRPr lang="ru-RU"/>
        </a:p>
      </dgm:t>
    </dgm:pt>
    <dgm:pt modelId="{BD18A929-B37C-4D13-AA1D-4B380A1EA9A4}" type="sibTrans" cxnId="{430C4D86-2BE5-4192-A9FF-8EB1CC5278B9}">
      <dgm:prSet/>
      <dgm:spPr/>
      <dgm:t>
        <a:bodyPr/>
        <a:lstStyle/>
        <a:p>
          <a:endParaRPr lang="ru-RU"/>
        </a:p>
      </dgm:t>
    </dgm:pt>
    <dgm:pt modelId="{FE6C4912-A105-4658-B48C-806F3BB332B8}">
      <dgm:prSet phldrT="[Текст]"/>
      <dgm:spPr/>
      <dgm:t>
        <a:bodyPr/>
        <a:lstStyle/>
        <a:p>
          <a:r>
            <a:rPr lang="ru-RU" dirty="0"/>
            <a:t>4</a:t>
          </a:r>
        </a:p>
      </dgm:t>
    </dgm:pt>
    <dgm:pt modelId="{2961644D-A904-4698-91DB-D8AD594A5B49}" type="parTrans" cxnId="{F97A5207-84C4-4494-9C10-41D185601C9E}">
      <dgm:prSet/>
      <dgm:spPr/>
      <dgm:t>
        <a:bodyPr/>
        <a:lstStyle/>
        <a:p>
          <a:endParaRPr lang="ru-RU"/>
        </a:p>
      </dgm:t>
    </dgm:pt>
    <dgm:pt modelId="{5121BB86-D6AD-4697-9FFE-86E6189C4CC6}" type="sibTrans" cxnId="{F97A5207-84C4-4494-9C10-41D185601C9E}">
      <dgm:prSet/>
      <dgm:spPr/>
      <dgm:t>
        <a:bodyPr/>
        <a:lstStyle/>
        <a:p>
          <a:endParaRPr lang="ru-RU"/>
        </a:p>
      </dgm:t>
    </dgm:pt>
    <dgm:pt modelId="{313C089A-A800-4538-A8C3-D055A2E82101}">
      <dgm:prSet phldrT="[Текст]" custT="1"/>
      <dgm:spPr/>
      <dgm:t>
        <a:bodyPr/>
        <a:lstStyle/>
        <a:p>
          <a:endParaRPr lang="ru-RU" sz="1200" dirty="0">
            <a:latin typeface="Times New Roman" panose="02020603050405020304" pitchFamily="18" charset="0"/>
            <a:cs typeface="Times New Roman" panose="02020603050405020304" pitchFamily="18" charset="0"/>
          </a:endParaRPr>
        </a:p>
      </dgm:t>
    </dgm:pt>
    <dgm:pt modelId="{1D52D5EA-B432-4B2E-8D8A-0AB5FB3B0BEA}" type="parTrans" cxnId="{B30FF1F7-E2B6-4837-B536-EB09043E6507}">
      <dgm:prSet/>
      <dgm:spPr/>
      <dgm:t>
        <a:bodyPr/>
        <a:lstStyle/>
        <a:p>
          <a:endParaRPr lang="ru-RU"/>
        </a:p>
      </dgm:t>
    </dgm:pt>
    <dgm:pt modelId="{FF8BE72B-FB87-4F97-99EA-F72DF66722B3}" type="sibTrans" cxnId="{B30FF1F7-E2B6-4837-B536-EB09043E6507}">
      <dgm:prSet/>
      <dgm:spPr/>
      <dgm:t>
        <a:bodyPr/>
        <a:lstStyle/>
        <a:p>
          <a:endParaRPr lang="ru-RU"/>
        </a:p>
      </dgm:t>
    </dgm:pt>
    <dgm:pt modelId="{B5EDB5D7-8517-4762-8E6A-85080605CD34}">
      <dgm:prSet custT="1"/>
      <dgm:spPr/>
      <dgm:t>
        <a:bodyPr/>
        <a:lstStyle/>
        <a:p>
          <a:r>
            <a:rPr lang="ru-RU" sz="1400" dirty="0">
              <a:latin typeface="Times New Roman" panose="02020603050405020304" pitchFamily="18" charset="0"/>
              <a:cs typeface="Times New Roman" panose="02020603050405020304" pitchFamily="18" charset="0"/>
            </a:rPr>
            <a:t>устанавливается явка физического лица либо представителя физического лица, или представителя юридического лица, в отношении которых вынесено постановление по делу, а также явка вызванных для участия в рассмотрении жалобы лиц;</a:t>
          </a:r>
        </a:p>
      </dgm:t>
    </dgm:pt>
    <dgm:pt modelId="{3878955F-A596-49EF-9C0E-8E853F48CDE0}" type="parTrans" cxnId="{23C8B236-3894-4093-B1D5-354632F45FA2}">
      <dgm:prSet/>
      <dgm:spPr/>
      <dgm:t>
        <a:bodyPr/>
        <a:lstStyle/>
        <a:p>
          <a:endParaRPr lang="ru-RU"/>
        </a:p>
      </dgm:t>
    </dgm:pt>
    <dgm:pt modelId="{BF8ED33C-D6E9-44D8-AA7D-770716CCC6F1}" type="sibTrans" cxnId="{23C8B236-3894-4093-B1D5-354632F45FA2}">
      <dgm:prSet/>
      <dgm:spPr/>
      <dgm:t>
        <a:bodyPr/>
        <a:lstStyle/>
        <a:p>
          <a:endParaRPr lang="ru-RU"/>
        </a:p>
      </dgm:t>
    </dgm:pt>
    <dgm:pt modelId="{A75B65F0-9D81-44FE-A484-043F0DB68384}">
      <dgm:prSet phldrT="[Текст]" custT="1"/>
      <dgm:spPr/>
      <dgm:t>
        <a:bodyPr/>
        <a:lstStyle/>
        <a:p>
          <a:endParaRPr lang="ru-RU" sz="1200" dirty="0"/>
        </a:p>
      </dgm:t>
    </dgm:pt>
    <dgm:pt modelId="{8CB7F679-C792-4AF9-B610-39EFD085D8F0}" type="parTrans" cxnId="{7057C0A6-90F8-42F9-AC06-60EDDA24B19D}">
      <dgm:prSet/>
      <dgm:spPr/>
      <dgm:t>
        <a:bodyPr/>
        <a:lstStyle/>
        <a:p>
          <a:endParaRPr lang="ru-RU"/>
        </a:p>
      </dgm:t>
    </dgm:pt>
    <dgm:pt modelId="{A72765BD-8CB9-4EE1-B585-A0E6022F6222}" type="sibTrans" cxnId="{7057C0A6-90F8-42F9-AC06-60EDDA24B19D}">
      <dgm:prSet/>
      <dgm:spPr/>
      <dgm:t>
        <a:bodyPr/>
        <a:lstStyle/>
        <a:p>
          <a:endParaRPr lang="ru-RU"/>
        </a:p>
      </dgm:t>
    </dgm:pt>
    <dgm:pt modelId="{E369249A-2108-4CD6-AF69-915A78C131D1}">
      <dgm:prSet phldrT="[Текст]"/>
      <dgm:spPr/>
      <dgm:t>
        <a:bodyPr/>
        <a:lstStyle/>
        <a:p>
          <a:r>
            <a:rPr lang="ru-RU" dirty="0"/>
            <a:t>7</a:t>
          </a:r>
        </a:p>
      </dgm:t>
    </dgm:pt>
    <dgm:pt modelId="{EA4256AC-7AC9-48ED-B6A9-64D71854173C}" type="parTrans" cxnId="{17DFE3FD-6767-435C-948D-1362B1D1F7F5}">
      <dgm:prSet/>
      <dgm:spPr/>
      <dgm:t>
        <a:bodyPr/>
        <a:lstStyle/>
        <a:p>
          <a:endParaRPr lang="ru-RU"/>
        </a:p>
      </dgm:t>
    </dgm:pt>
    <dgm:pt modelId="{1158E7FC-4687-439B-B4E5-FE3051295DC9}" type="sibTrans" cxnId="{17DFE3FD-6767-435C-948D-1362B1D1F7F5}">
      <dgm:prSet/>
      <dgm:spPr/>
      <dgm:t>
        <a:bodyPr/>
        <a:lstStyle/>
        <a:p>
          <a:endParaRPr lang="ru-RU"/>
        </a:p>
      </dgm:t>
    </dgm:pt>
    <dgm:pt modelId="{5874DE69-B8BB-4DE4-94BB-F9F342042A4B}">
      <dgm:prSet phldrT="[Текст]"/>
      <dgm:spPr/>
      <dgm:t>
        <a:bodyPr/>
        <a:lstStyle/>
        <a:p>
          <a:r>
            <a:rPr lang="ru-RU" dirty="0"/>
            <a:t>5</a:t>
          </a:r>
        </a:p>
      </dgm:t>
    </dgm:pt>
    <dgm:pt modelId="{E7686B60-A713-46AE-9C6B-7A84EFEA33D6}" type="parTrans" cxnId="{063F9826-6116-4A8F-A6DC-BF72BFDAE21E}">
      <dgm:prSet/>
      <dgm:spPr/>
      <dgm:t>
        <a:bodyPr/>
        <a:lstStyle/>
        <a:p>
          <a:endParaRPr lang="ru-RU"/>
        </a:p>
      </dgm:t>
    </dgm:pt>
    <dgm:pt modelId="{6B630375-B68D-4351-85B4-230BA2FEBC0F}" type="sibTrans" cxnId="{063F9826-6116-4A8F-A6DC-BF72BFDAE21E}">
      <dgm:prSet/>
      <dgm:spPr/>
      <dgm:t>
        <a:bodyPr/>
        <a:lstStyle/>
        <a:p>
          <a:endParaRPr lang="ru-RU"/>
        </a:p>
      </dgm:t>
    </dgm:pt>
    <dgm:pt modelId="{1C5F6E76-E91F-4327-ABB1-C29F21718D86}">
      <dgm:prSet phldrT="[Текст]"/>
      <dgm:spPr/>
      <dgm:t>
        <a:bodyPr/>
        <a:lstStyle/>
        <a:p>
          <a:r>
            <a:rPr lang="ru-RU" dirty="0"/>
            <a:t>6</a:t>
          </a:r>
        </a:p>
      </dgm:t>
    </dgm:pt>
    <dgm:pt modelId="{DD50A25B-1A07-4C05-826A-83265E2C54EE}" type="parTrans" cxnId="{CC5C959A-2905-4915-BF98-4A4DB2813782}">
      <dgm:prSet/>
      <dgm:spPr/>
      <dgm:t>
        <a:bodyPr/>
        <a:lstStyle/>
        <a:p>
          <a:endParaRPr lang="ru-RU"/>
        </a:p>
      </dgm:t>
    </dgm:pt>
    <dgm:pt modelId="{941373CB-3032-406A-B1BA-4A2F241927B8}" type="sibTrans" cxnId="{CC5C959A-2905-4915-BF98-4A4DB2813782}">
      <dgm:prSet/>
      <dgm:spPr/>
      <dgm:t>
        <a:bodyPr/>
        <a:lstStyle/>
        <a:p>
          <a:endParaRPr lang="ru-RU"/>
        </a:p>
      </dgm:t>
    </dgm:pt>
    <dgm:pt modelId="{F30FAFCF-6E3F-45F0-AFA6-FBFFAD2ECD5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dirty="0">
              <a:latin typeface="Times New Roman" panose="02020603050405020304" pitchFamily="18" charset="0"/>
              <a:cs typeface="Times New Roman" panose="02020603050405020304" pitchFamily="18" charset="0"/>
            </a:rPr>
            <a:t>выясняются причины неявки участников производства по делу и принимается решение о рассмотрении жалобы в отсутствие указанных лиц либо об отложении рассмотрения жалобы;</a:t>
          </a:r>
        </a:p>
        <a:p>
          <a:pPr marL="57150" indent="0" defTabSz="444500">
            <a:lnSpc>
              <a:spcPct val="90000"/>
            </a:lnSpc>
            <a:spcBef>
              <a:spcPct val="0"/>
            </a:spcBef>
            <a:spcAft>
              <a:spcPct val="15000"/>
            </a:spcAft>
            <a:buNone/>
          </a:pPr>
          <a:endParaRPr lang="ru-RU" sz="1400" dirty="0"/>
        </a:p>
      </dgm:t>
    </dgm:pt>
    <dgm:pt modelId="{723599CF-F0B4-47B2-8EBD-A80A9556A09A}" type="parTrans" cxnId="{6C15A48E-B331-45F8-8EC7-E4DF6BE7A31A}">
      <dgm:prSet/>
      <dgm:spPr/>
      <dgm:t>
        <a:bodyPr/>
        <a:lstStyle/>
        <a:p>
          <a:endParaRPr lang="ru-RU"/>
        </a:p>
      </dgm:t>
    </dgm:pt>
    <dgm:pt modelId="{B4727C8E-A48A-4ECA-8327-B05904A0DB75}" type="sibTrans" cxnId="{6C15A48E-B331-45F8-8EC7-E4DF6BE7A31A}">
      <dgm:prSet/>
      <dgm:spPr/>
      <dgm:t>
        <a:bodyPr/>
        <a:lstStyle/>
        <a:p>
          <a:endParaRPr lang="ru-RU"/>
        </a:p>
      </dgm:t>
    </dgm:pt>
    <dgm:pt modelId="{9BC7F242-68E0-4756-B076-FE96DF98676A}">
      <dgm:prSet custT="1"/>
      <dgm:spPr/>
      <dgm:t>
        <a:bodyPr/>
        <a:lstStyle/>
        <a:p>
          <a:r>
            <a:rPr lang="ru-RU" sz="1400" dirty="0">
              <a:latin typeface="Times New Roman" panose="02020603050405020304" pitchFamily="18" charset="0"/>
              <a:cs typeface="Times New Roman" panose="02020603050405020304" pitchFamily="18" charset="0"/>
            </a:rPr>
            <a:t>разъясняются права и обязанности лиц, участвующих в рассмотрении жалобы;</a:t>
          </a:r>
        </a:p>
      </dgm:t>
    </dgm:pt>
    <dgm:pt modelId="{630DF12D-C744-4146-99A9-44FA272A42A2}" type="parTrans" cxnId="{9490F0DD-C550-43D7-AB0C-4079B6C29D4D}">
      <dgm:prSet/>
      <dgm:spPr/>
      <dgm:t>
        <a:bodyPr/>
        <a:lstStyle/>
        <a:p>
          <a:endParaRPr lang="ru-RU"/>
        </a:p>
      </dgm:t>
    </dgm:pt>
    <dgm:pt modelId="{7826A4C8-D870-46BC-B2A1-FECBE8C70429}" type="sibTrans" cxnId="{9490F0DD-C550-43D7-AB0C-4079B6C29D4D}">
      <dgm:prSet/>
      <dgm:spPr/>
      <dgm:t>
        <a:bodyPr/>
        <a:lstStyle/>
        <a:p>
          <a:endParaRPr lang="ru-RU"/>
        </a:p>
      </dgm:t>
    </dgm:pt>
    <dgm:pt modelId="{9F2D1BAE-7272-4C16-BF7B-8DB323ABFDE4}">
      <dgm:prSet custT="1"/>
      <dgm:spPr/>
      <dgm:t>
        <a:bodyPr/>
        <a:lstStyle/>
        <a:p>
          <a:r>
            <a:rPr lang="ru-RU" sz="1400" dirty="0">
              <a:latin typeface="Times New Roman" panose="02020603050405020304" pitchFamily="18" charset="0"/>
              <a:cs typeface="Times New Roman" panose="02020603050405020304" pitchFamily="18" charset="0"/>
            </a:rPr>
            <a:t> разрешаются заявленные отводы и ходатайства;</a:t>
          </a:r>
        </a:p>
      </dgm:t>
    </dgm:pt>
    <dgm:pt modelId="{3E5A1936-A60B-4155-BA78-3BF4E3B11373}" type="parTrans" cxnId="{734D7F36-4803-4DC7-AEDB-427CD4784C89}">
      <dgm:prSet/>
      <dgm:spPr/>
      <dgm:t>
        <a:bodyPr/>
        <a:lstStyle/>
        <a:p>
          <a:endParaRPr lang="ru-RU"/>
        </a:p>
      </dgm:t>
    </dgm:pt>
    <dgm:pt modelId="{2AF688B9-A9A2-4162-AF0B-FE71E9DCC348}" type="sibTrans" cxnId="{734D7F36-4803-4DC7-AEDB-427CD4784C89}">
      <dgm:prSet/>
      <dgm:spPr/>
      <dgm:t>
        <a:bodyPr/>
        <a:lstStyle/>
        <a:p>
          <a:endParaRPr lang="ru-RU"/>
        </a:p>
      </dgm:t>
    </dgm:pt>
    <dgm:pt modelId="{94381629-415D-4B55-8B7E-A63E3A5AE252}">
      <dgm:prSet custT="1"/>
      <dgm:spPr/>
      <dgm:t>
        <a:bodyPr/>
        <a:lstStyle/>
        <a:p>
          <a:r>
            <a:rPr lang="ru-RU" sz="1400" dirty="0">
              <a:latin typeface="Times New Roman" panose="02020603050405020304" pitchFamily="18" charset="0"/>
              <a:cs typeface="Times New Roman" panose="02020603050405020304" pitchFamily="18" charset="0"/>
            </a:rPr>
            <a:t>оглашается жалоба на постановление по делу об административном правонарушении;</a:t>
          </a:r>
        </a:p>
      </dgm:t>
    </dgm:pt>
    <dgm:pt modelId="{D54F517F-C4AB-4EA5-B236-663AC935D6D6}" type="parTrans" cxnId="{DE2AE39D-860F-47B4-AB44-AAB1FADEFD79}">
      <dgm:prSet/>
      <dgm:spPr/>
      <dgm:t>
        <a:bodyPr/>
        <a:lstStyle/>
        <a:p>
          <a:endParaRPr lang="ru-RU"/>
        </a:p>
      </dgm:t>
    </dgm:pt>
    <dgm:pt modelId="{C1D19BEA-9472-4167-A787-FFD358B7C052}" type="sibTrans" cxnId="{DE2AE39D-860F-47B4-AB44-AAB1FADEFD79}">
      <dgm:prSet/>
      <dgm:spPr/>
      <dgm:t>
        <a:bodyPr/>
        <a:lstStyle/>
        <a:p>
          <a:endParaRPr lang="ru-RU"/>
        </a:p>
      </dgm:t>
    </dgm:pt>
    <dgm:pt modelId="{0242BBE7-8940-4C3B-BCC0-72797A8C361A}">
      <dgm:prSet custT="1"/>
      <dgm:spPr/>
      <dgm:t>
        <a:bodyPr/>
        <a:lstStyle/>
        <a:p>
          <a:r>
            <a:rPr lang="ru-RU" sz="1200" dirty="0">
              <a:latin typeface="Times New Roman" panose="02020603050405020304" pitchFamily="18" charset="0"/>
              <a:cs typeface="Times New Roman" panose="02020603050405020304" pitchFamily="18" charset="0"/>
            </a:rPr>
            <a:t>проверяются на основании имеющихся в деле и дополнительно представленных материалов законность и обоснованность вынесенного постановления, в частности, </a:t>
          </a:r>
          <a:r>
            <a:rPr lang="ru-RU" sz="1200" b="1" dirty="0">
              <a:latin typeface="Times New Roman" panose="02020603050405020304" pitchFamily="18" charset="0"/>
              <a:cs typeface="Times New Roman" panose="02020603050405020304" pitchFamily="18" charset="0"/>
            </a:rPr>
            <a:t>заслушиваются объяснения физического лица или представителя юридического лица</a:t>
          </a:r>
          <a:r>
            <a:rPr lang="ru-RU" sz="1200" dirty="0">
              <a:latin typeface="Times New Roman" panose="02020603050405020304" pitchFamily="18" charset="0"/>
              <a:cs typeface="Times New Roman" panose="02020603050405020304" pitchFamily="18" charset="0"/>
            </a:rPr>
            <a:t>, в отношении которых вынесено постановление по делу об административном правонарушении; </a:t>
          </a:r>
          <a:r>
            <a:rPr lang="ru-RU" sz="1200" b="1" dirty="0">
              <a:latin typeface="Times New Roman" panose="02020603050405020304" pitchFamily="18" charset="0"/>
              <a:cs typeface="Times New Roman" panose="02020603050405020304" pitchFamily="18" charset="0"/>
            </a:rPr>
            <a:t>при необходимости заслушиваются показания других лиц</a:t>
          </a:r>
          <a:r>
            <a:rPr lang="ru-RU" sz="1200" dirty="0">
              <a:latin typeface="Times New Roman" panose="02020603050405020304" pitchFamily="18" charset="0"/>
              <a:cs typeface="Times New Roman" panose="02020603050405020304" pitchFamily="18" charset="0"/>
            </a:rPr>
            <a:t>, участвующих в рассмотрении жалобы, пояснения специалиста и заключение эксперта, </a:t>
          </a:r>
          <a:r>
            <a:rPr lang="ru-RU" sz="1200" b="1" dirty="0">
              <a:latin typeface="Times New Roman" panose="02020603050405020304" pitchFamily="18" charset="0"/>
              <a:cs typeface="Times New Roman" panose="02020603050405020304" pitchFamily="18" charset="0"/>
            </a:rPr>
            <a:t>исследуются иные доказательства</a:t>
          </a:r>
          <a:r>
            <a:rPr lang="ru-RU" sz="1200" dirty="0">
              <a:latin typeface="Times New Roman" panose="02020603050405020304" pitchFamily="18" charset="0"/>
              <a:cs typeface="Times New Roman" panose="02020603050405020304" pitchFamily="18" charset="0"/>
            </a:rPr>
            <a:t>, осуществляются другие процессуальные действия в соответствии с КоАП ПМР</a:t>
          </a:r>
        </a:p>
      </dgm:t>
    </dgm:pt>
    <dgm:pt modelId="{8CD0D594-C2C9-4FBF-A9EE-6EA9474D75D0}" type="parTrans" cxnId="{60A2FF5D-1C8A-4938-ADAF-258101859781}">
      <dgm:prSet/>
      <dgm:spPr/>
      <dgm:t>
        <a:bodyPr/>
        <a:lstStyle/>
        <a:p>
          <a:endParaRPr lang="ru-RU"/>
        </a:p>
      </dgm:t>
    </dgm:pt>
    <dgm:pt modelId="{5BD6DA80-63C4-41C7-B1C2-3C44559891E4}" type="sibTrans" cxnId="{60A2FF5D-1C8A-4938-ADAF-258101859781}">
      <dgm:prSet/>
      <dgm:spPr/>
      <dgm:t>
        <a:bodyPr/>
        <a:lstStyle/>
        <a:p>
          <a:endParaRPr lang="ru-RU"/>
        </a:p>
      </dgm:t>
    </dgm:pt>
    <dgm:pt modelId="{19AB63DE-5236-46F2-9FD5-37863C01B786}" type="pres">
      <dgm:prSet presAssocID="{9F54B6E6-0D48-40CC-B9EB-EB940657ACC5}" presName="linearFlow" presStyleCnt="0">
        <dgm:presLayoutVars>
          <dgm:dir/>
          <dgm:animLvl val="lvl"/>
          <dgm:resizeHandles val="exact"/>
        </dgm:presLayoutVars>
      </dgm:prSet>
      <dgm:spPr/>
    </dgm:pt>
    <dgm:pt modelId="{F5B8CA9D-FBD2-4BFB-BB22-0FD7EEE44714}" type="pres">
      <dgm:prSet presAssocID="{BA125800-B23C-4C89-81EB-64A3F888B65F}" presName="composite" presStyleCnt="0"/>
      <dgm:spPr/>
    </dgm:pt>
    <dgm:pt modelId="{A694B4C8-CBE7-4281-8606-28E7A1BB35BD}" type="pres">
      <dgm:prSet presAssocID="{BA125800-B23C-4C89-81EB-64A3F888B65F}" presName="parentText" presStyleLbl="alignNode1" presStyleIdx="0" presStyleCnt="7" custLinFactNeighborY="1209">
        <dgm:presLayoutVars>
          <dgm:chMax val="1"/>
          <dgm:bulletEnabled val="1"/>
        </dgm:presLayoutVars>
      </dgm:prSet>
      <dgm:spPr/>
    </dgm:pt>
    <dgm:pt modelId="{A04AAAC0-EA7E-49C1-BBD7-1F114AF6ADFE}" type="pres">
      <dgm:prSet presAssocID="{BA125800-B23C-4C89-81EB-64A3F888B65F}" presName="descendantText" presStyleLbl="alignAcc1" presStyleIdx="0" presStyleCnt="7">
        <dgm:presLayoutVars>
          <dgm:bulletEnabled val="1"/>
        </dgm:presLayoutVars>
      </dgm:prSet>
      <dgm:spPr/>
    </dgm:pt>
    <dgm:pt modelId="{8DEF53CE-0524-4762-8EA3-EF806EDD4C20}" type="pres">
      <dgm:prSet presAssocID="{B061B5A7-C246-40B3-8033-72AEECCEEE9E}" presName="sp" presStyleCnt="0"/>
      <dgm:spPr/>
    </dgm:pt>
    <dgm:pt modelId="{28DBF551-0D4F-4BFF-8FA1-7568C4339BA9}" type="pres">
      <dgm:prSet presAssocID="{5C62EDED-9131-4324-A96D-7A6FE8D398E9}" presName="composite" presStyleCnt="0"/>
      <dgm:spPr/>
    </dgm:pt>
    <dgm:pt modelId="{311A30CD-EAA4-4297-985F-0DD326535A02}" type="pres">
      <dgm:prSet presAssocID="{5C62EDED-9131-4324-A96D-7A6FE8D398E9}" presName="parentText" presStyleLbl="alignNode1" presStyleIdx="1" presStyleCnt="7">
        <dgm:presLayoutVars>
          <dgm:chMax val="1"/>
          <dgm:bulletEnabled val="1"/>
        </dgm:presLayoutVars>
      </dgm:prSet>
      <dgm:spPr/>
    </dgm:pt>
    <dgm:pt modelId="{DAAFE3A6-A5E9-4A88-87EE-49303DCE25ED}" type="pres">
      <dgm:prSet presAssocID="{5C62EDED-9131-4324-A96D-7A6FE8D398E9}" presName="descendantText" presStyleLbl="alignAcc1" presStyleIdx="1" presStyleCnt="7" custScaleY="145909">
        <dgm:presLayoutVars>
          <dgm:bulletEnabled val="1"/>
        </dgm:presLayoutVars>
      </dgm:prSet>
      <dgm:spPr/>
    </dgm:pt>
    <dgm:pt modelId="{12DF8A37-FBF3-42F6-920A-66F0721BD2CF}" type="pres">
      <dgm:prSet presAssocID="{1C090DE3-C3A7-4ECC-A58A-6B7AF49670BA}" presName="sp" presStyleCnt="0"/>
      <dgm:spPr/>
    </dgm:pt>
    <dgm:pt modelId="{93CBD232-8E64-4960-85AF-4A3B77624472}" type="pres">
      <dgm:prSet presAssocID="{6A943436-6B23-4098-85C8-D5A65225BC13}" presName="composite" presStyleCnt="0"/>
      <dgm:spPr/>
    </dgm:pt>
    <dgm:pt modelId="{A654ED23-8A82-464C-9226-4F5635773C08}" type="pres">
      <dgm:prSet presAssocID="{6A943436-6B23-4098-85C8-D5A65225BC13}" presName="parentText" presStyleLbl="alignNode1" presStyleIdx="2" presStyleCnt="7">
        <dgm:presLayoutVars>
          <dgm:chMax val="1"/>
          <dgm:bulletEnabled val="1"/>
        </dgm:presLayoutVars>
      </dgm:prSet>
      <dgm:spPr/>
    </dgm:pt>
    <dgm:pt modelId="{47E9C6C1-E648-4009-8FD3-7DBDCB645A15}" type="pres">
      <dgm:prSet presAssocID="{6A943436-6B23-4098-85C8-D5A65225BC13}" presName="descendantText" presStyleLbl="alignAcc1" presStyleIdx="2" presStyleCnt="7">
        <dgm:presLayoutVars>
          <dgm:bulletEnabled val="1"/>
        </dgm:presLayoutVars>
      </dgm:prSet>
      <dgm:spPr/>
    </dgm:pt>
    <dgm:pt modelId="{A2ECC66D-3B5B-4B5A-B1E3-31844C509D1E}" type="pres">
      <dgm:prSet presAssocID="{C29D5F46-6655-4C07-AAE3-545505C7F87E}" presName="sp" presStyleCnt="0"/>
      <dgm:spPr/>
    </dgm:pt>
    <dgm:pt modelId="{81F70A8C-A348-417C-A217-F02D8C16C957}" type="pres">
      <dgm:prSet presAssocID="{FE6C4912-A105-4658-B48C-806F3BB332B8}" presName="composite" presStyleCnt="0"/>
      <dgm:spPr/>
    </dgm:pt>
    <dgm:pt modelId="{B3C7E6F0-17A2-45FD-B5F0-3A2B5FE6F7F2}" type="pres">
      <dgm:prSet presAssocID="{FE6C4912-A105-4658-B48C-806F3BB332B8}" presName="parentText" presStyleLbl="alignNode1" presStyleIdx="3" presStyleCnt="7">
        <dgm:presLayoutVars>
          <dgm:chMax val="1"/>
          <dgm:bulletEnabled val="1"/>
        </dgm:presLayoutVars>
      </dgm:prSet>
      <dgm:spPr/>
    </dgm:pt>
    <dgm:pt modelId="{3779EA85-F142-4910-8B20-176E0C97F7B6}" type="pres">
      <dgm:prSet presAssocID="{FE6C4912-A105-4658-B48C-806F3BB332B8}" presName="descendantText" presStyleLbl="alignAcc1" presStyleIdx="3" presStyleCnt="7" custScaleY="151671">
        <dgm:presLayoutVars>
          <dgm:bulletEnabled val="1"/>
        </dgm:presLayoutVars>
      </dgm:prSet>
      <dgm:spPr/>
    </dgm:pt>
    <dgm:pt modelId="{7FB9B687-1C7C-480C-93AB-4E0263E79924}" type="pres">
      <dgm:prSet presAssocID="{5121BB86-D6AD-4697-9FFE-86E6189C4CC6}" presName="sp" presStyleCnt="0"/>
      <dgm:spPr/>
    </dgm:pt>
    <dgm:pt modelId="{F071652C-ACBC-401D-AA60-524F74345FB9}" type="pres">
      <dgm:prSet presAssocID="{5874DE69-B8BB-4DE4-94BB-F9F342042A4B}" presName="composite" presStyleCnt="0"/>
      <dgm:spPr/>
    </dgm:pt>
    <dgm:pt modelId="{865F1024-F3CD-4423-BAA6-E305D0D759C9}" type="pres">
      <dgm:prSet presAssocID="{5874DE69-B8BB-4DE4-94BB-F9F342042A4B}" presName="parentText" presStyleLbl="alignNode1" presStyleIdx="4" presStyleCnt="7" custLinFactNeighborX="0" custLinFactNeighborY="-745">
        <dgm:presLayoutVars>
          <dgm:chMax val="1"/>
          <dgm:bulletEnabled val="1"/>
        </dgm:presLayoutVars>
      </dgm:prSet>
      <dgm:spPr/>
    </dgm:pt>
    <dgm:pt modelId="{7D5746CC-9338-4459-A5F4-178475FD47E1}" type="pres">
      <dgm:prSet presAssocID="{5874DE69-B8BB-4DE4-94BB-F9F342042A4B}" presName="descendantText" presStyleLbl="alignAcc1" presStyleIdx="4" presStyleCnt="7">
        <dgm:presLayoutVars>
          <dgm:bulletEnabled val="1"/>
        </dgm:presLayoutVars>
      </dgm:prSet>
      <dgm:spPr/>
    </dgm:pt>
    <dgm:pt modelId="{C9FE4021-F522-4B6B-BFE4-B6756526D8AE}" type="pres">
      <dgm:prSet presAssocID="{6B630375-B68D-4351-85B4-230BA2FEBC0F}" presName="sp" presStyleCnt="0"/>
      <dgm:spPr/>
    </dgm:pt>
    <dgm:pt modelId="{57DA6981-8B28-4E4B-A781-6CD10D165F96}" type="pres">
      <dgm:prSet presAssocID="{1C5F6E76-E91F-4327-ABB1-C29F21718D86}" presName="composite" presStyleCnt="0"/>
      <dgm:spPr/>
    </dgm:pt>
    <dgm:pt modelId="{3C4E8B7F-3D0F-4B6B-BE36-FC25BC56BE19}" type="pres">
      <dgm:prSet presAssocID="{1C5F6E76-E91F-4327-ABB1-C29F21718D86}" presName="parentText" presStyleLbl="alignNode1" presStyleIdx="5" presStyleCnt="7">
        <dgm:presLayoutVars>
          <dgm:chMax val="1"/>
          <dgm:bulletEnabled val="1"/>
        </dgm:presLayoutVars>
      </dgm:prSet>
      <dgm:spPr/>
    </dgm:pt>
    <dgm:pt modelId="{96734AB0-7669-4794-85CE-9C96B8693058}" type="pres">
      <dgm:prSet presAssocID="{1C5F6E76-E91F-4327-ABB1-C29F21718D86}" presName="descendantText" presStyleLbl="alignAcc1" presStyleIdx="5" presStyleCnt="7">
        <dgm:presLayoutVars>
          <dgm:bulletEnabled val="1"/>
        </dgm:presLayoutVars>
      </dgm:prSet>
      <dgm:spPr/>
    </dgm:pt>
    <dgm:pt modelId="{CE5CB3E8-3A1A-441C-85C0-B40A0A3AE548}" type="pres">
      <dgm:prSet presAssocID="{941373CB-3032-406A-B1BA-4A2F241927B8}" presName="sp" presStyleCnt="0"/>
      <dgm:spPr/>
    </dgm:pt>
    <dgm:pt modelId="{A73EE9C6-EFBC-48A9-8F08-1A023B3A6A6F}" type="pres">
      <dgm:prSet presAssocID="{E369249A-2108-4CD6-AF69-915A78C131D1}" presName="composite" presStyleCnt="0"/>
      <dgm:spPr/>
    </dgm:pt>
    <dgm:pt modelId="{A8D5E826-AB4C-4BC9-AC9F-43CA3DBACEEC}" type="pres">
      <dgm:prSet presAssocID="{E369249A-2108-4CD6-AF69-915A78C131D1}" presName="parentText" presStyleLbl="alignNode1" presStyleIdx="6" presStyleCnt="7">
        <dgm:presLayoutVars>
          <dgm:chMax val="1"/>
          <dgm:bulletEnabled val="1"/>
        </dgm:presLayoutVars>
      </dgm:prSet>
      <dgm:spPr/>
    </dgm:pt>
    <dgm:pt modelId="{1323F1F5-D81E-432A-B8CF-1E9B29427EE5}" type="pres">
      <dgm:prSet presAssocID="{E369249A-2108-4CD6-AF69-915A78C131D1}" presName="descendantText" presStyleLbl="alignAcc1" presStyleIdx="6" presStyleCnt="7" custScaleY="250692">
        <dgm:presLayoutVars>
          <dgm:bulletEnabled val="1"/>
        </dgm:presLayoutVars>
      </dgm:prSet>
      <dgm:spPr/>
    </dgm:pt>
  </dgm:ptLst>
  <dgm:cxnLst>
    <dgm:cxn modelId="{F97A5207-84C4-4494-9C10-41D185601C9E}" srcId="{9F54B6E6-0D48-40CC-B9EB-EB940657ACC5}" destId="{FE6C4912-A105-4658-B48C-806F3BB332B8}" srcOrd="3" destOrd="0" parTransId="{2961644D-A904-4698-91DB-D8AD594A5B49}" sibTransId="{5121BB86-D6AD-4697-9FFE-86E6189C4CC6}"/>
    <dgm:cxn modelId="{1A9CF10D-04C2-4EEA-9A73-6C06EB404EB7}" type="presOf" srcId="{0242BBE7-8940-4C3B-BCC0-72797A8C361A}" destId="{1323F1F5-D81E-432A-B8CF-1E9B29427EE5}" srcOrd="0" destOrd="1" presId="urn:microsoft.com/office/officeart/2005/8/layout/chevron2"/>
    <dgm:cxn modelId="{BB61A60F-E5F7-4B53-A685-89A11B7341AB}" type="presOf" srcId="{A75B65F0-9D81-44FE-A484-043F0DB68384}" destId="{1323F1F5-D81E-432A-B8CF-1E9B29427EE5}" srcOrd="0" destOrd="2" presId="urn:microsoft.com/office/officeart/2005/8/layout/chevron2"/>
    <dgm:cxn modelId="{063F9826-6116-4A8F-A6DC-BF72BFDAE21E}" srcId="{9F54B6E6-0D48-40CC-B9EB-EB940657ACC5}" destId="{5874DE69-B8BB-4DE4-94BB-F9F342042A4B}" srcOrd="4" destOrd="0" parTransId="{E7686B60-A713-46AE-9C6B-7A84EFEA33D6}" sibTransId="{6B630375-B68D-4351-85B4-230BA2FEBC0F}"/>
    <dgm:cxn modelId="{734D7F36-4803-4DC7-AEDB-427CD4784C89}" srcId="{5874DE69-B8BB-4DE4-94BB-F9F342042A4B}" destId="{9F2D1BAE-7272-4C16-BF7B-8DB323ABFDE4}" srcOrd="1" destOrd="0" parTransId="{3E5A1936-A60B-4155-BA78-3BF4E3B11373}" sibTransId="{2AF688B9-A9A2-4162-AF0B-FE71E9DCC348}"/>
    <dgm:cxn modelId="{23C8B236-3894-4093-B1D5-354632F45FA2}" srcId="{5C62EDED-9131-4324-A96D-7A6FE8D398E9}" destId="{B5EDB5D7-8517-4762-8E6A-85080605CD34}" srcOrd="0" destOrd="0" parTransId="{3878955F-A596-49EF-9C0E-8E853F48CDE0}" sibTransId="{BF8ED33C-D6E9-44D8-AA7D-770716CCC6F1}"/>
    <dgm:cxn modelId="{14D9F439-09D3-4483-A98A-B345F5B70D20}" srcId="{9F54B6E6-0D48-40CC-B9EB-EB940657ACC5}" destId="{BA125800-B23C-4C89-81EB-64A3F888B65F}" srcOrd="0" destOrd="0" parTransId="{1E8AB545-8578-43D4-896B-45D56E41AD4F}" sibTransId="{B061B5A7-C246-40B3-8033-72AEECCEEE9E}"/>
    <dgm:cxn modelId="{60A2FF5D-1C8A-4938-ADAF-258101859781}" srcId="{E369249A-2108-4CD6-AF69-915A78C131D1}" destId="{0242BBE7-8940-4C3B-BCC0-72797A8C361A}" srcOrd="1" destOrd="0" parTransId="{8CD0D594-C2C9-4FBF-A9EE-6EA9474D75D0}" sibTransId="{5BD6DA80-63C4-41C7-B1C2-3C44559891E4}"/>
    <dgm:cxn modelId="{DA912965-8897-43EA-9F62-D2570A02F828}" type="presOf" srcId="{313C089A-A800-4538-A8C3-D055A2E82101}" destId="{1323F1F5-D81E-432A-B8CF-1E9B29427EE5}" srcOrd="0" destOrd="0" presId="urn:microsoft.com/office/officeart/2005/8/layout/chevron2"/>
    <dgm:cxn modelId="{07030D6E-5A1E-44E2-AC11-53763CAF24BD}" srcId="{9F54B6E6-0D48-40CC-B9EB-EB940657ACC5}" destId="{5C62EDED-9131-4324-A96D-7A6FE8D398E9}" srcOrd="1" destOrd="0" parTransId="{9EB78ABA-DEC6-45B1-8418-C2F14BB494F7}" sibTransId="{1C090DE3-C3A7-4ECC-A58A-6B7AF49670BA}"/>
    <dgm:cxn modelId="{346D886E-0029-4D5E-9E03-F9AC4C996098}" type="presOf" srcId="{9F2D1BAE-7272-4C16-BF7B-8DB323ABFDE4}" destId="{7D5746CC-9338-4459-A5F4-178475FD47E1}" srcOrd="0" destOrd="1" presId="urn:microsoft.com/office/officeart/2005/8/layout/chevron2"/>
    <dgm:cxn modelId="{A538BB4F-9E7C-427D-9DDD-F52A99CB28FC}" type="presOf" srcId="{6A943436-6B23-4098-85C8-D5A65225BC13}" destId="{A654ED23-8A82-464C-9226-4F5635773C08}" srcOrd="0" destOrd="0" presId="urn:microsoft.com/office/officeart/2005/8/layout/chevron2"/>
    <dgm:cxn modelId="{41AE5176-FACF-4BD3-A575-462234099965}" type="presOf" srcId="{E369249A-2108-4CD6-AF69-915A78C131D1}" destId="{A8D5E826-AB4C-4BC9-AC9F-43CA3DBACEEC}" srcOrd="0" destOrd="0" presId="urn:microsoft.com/office/officeart/2005/8/layout/chevron2"/>
    <dgm:cxn modelId="{FE289876-0CC6-4205-8889-007C6EF0158B}" type="presOf" srcId="{5C62EDED-9131-4324-A96D-7A6FE8D398E9}" destId="{311A30CD-EAA4-4297-985F-0DD326535A02}" srcOrd="0" destOrd="0" presId="urn:microsoft.com/office/officeart/2005/8/layout/chevron2"/>
    <dgm:cxn modelId="{7383C656-74D7-4AB9-826A-8B5F7CB2BEFB}" srcId="{9F54B6E6-0D48-40CC-B9EB-EB940657ACC5}" destId="{6A943436-6B23-4098-85C8-D5A65225BC13}" srcOrd="2" destOrd="0" parTransId="{8B7B9956-FCC8-43CF-84E8-DA0317C06B81}" sibTransId="{C29D5F46-6655-4C07-AAE3-545505C7F87E}"/>
    <dgm:cxn modelId="{F4387979-7599-4A69-BA30-D70D3AFE6688}" type="presOf" srcId="{77C293E0-43F9-47A1-B651-544CC48C0B05}" destId="{47E9C6C1-E648-4009-8FD3-7DBDCB645A15}" srcOrd="0" destOrd="0" presId="urn:microsoft.com/office/officeart/2005/8/layout/chevron2"/>
    <dgm:cxn modelId="{5B4F477C-80FE-471B-B71B-54ADEDB03C64}" type="presOf" srcId="{9F54B6E6-0D48-40CC-B9EB-EB940657ACC5}" destId="{19AB63DE-5236-46F2-9FD5-37863C01B786}" srcOrd="0" destOrd="0" presId="urn:microsoft.com/office/officeart/2005/8/layout/chevron2"/>
    <dgm:cxn modelId="{F9467D84-7759-445A-B1F7-B11EE2E2E35D}" type="presOf" srcId="{F30FAFCF-6E3F-45F0-AFA6-FBFFAD2ECD59}" destId="{3779EA85-F142-4910-8B20-176E0C97F7B6}" srcOrd="0" destOrd="0" presId="urn:microsoft.com/office/officeart/2005/8/layout/chevron2"/>
    <dgm:cxn modelId="{430C4D86-2BE5-4192-A9FF-8EB1CC5278B9}" srcId="{6A943436-6B23-4098-85C8-D5A65225BC13}" destId="{77C293E0-43F9-47A1-B651-544CC48C0B05}" srcOrd="0" destOrd="0" parTransId="{39BED790-8BBD-462E-8249-9FECB5CEF553}" sibTransId="{BD18A929-B37C-4D13-AA1D-4B380A1EA9A4}"/>
    <dgm:cxn modelId="{6C15A48E-B331-45F8-8EC7-E4DF6BE7A31A}" srcId="{FE6C4912-A105-4658-B48C-806F3BB332B8}" destId="{F30FAFCF-6E3F-45F0-AFA6-FBFFAD2ECD59}" srcOrd="0" destOrd="0" parTransId="{723599CF-F0B4-47B2-8EBD-A80A9556A09A}" sibTransId="{B4727C8E-A48A-4ECA-8327-B05904A0DB75}"/>
    <dgm:cxn modelId="{D2E9D594-75BD-4B3D-9B8F-C72679249644}" type="presOf" srcId="{B5EDB5D7-8517-4762-8E6A-85080605CD34}" destId="{DAAFE3A6-A5E9-4A88-87EE-49303DCE25ED}" srcOrd="0" destOrd="0" presId="urn:microsoft.com/office/officeart/2005/8/layout/chevron2"/>
    <dgm:cxn modelId="{CC5C959A-2905-4915-BF98-4A4DB2813782}" srcId="{9F54B6E6-0D48-40CC-B9EB-EB940657ACC5}" destId="{1C5F6E76-E91F-4327-ABB1-C29F21718D86}" srcOrd="5" destOrd="0" parTransId="{DD50A25B-1A07-4C05-826A-83265E2C54EE}" sibTransId="{941373CB-3032-406A-B1BA-4A2F241927B8}"/>
    <dgm:cxn modelId="{DE2AE39D-860F-47B4-AB44-AAB1FADEFD79}" srcId="{1C5F6E76-E91F-4327-ABB1-C29F21718D86}" destId="{94381629-415D-4B55-8B7E-A63E3A5AE252}" srcOrd="0" destOrd="0" parTransId="{D54F517F-C4AB-4EA5-B236-663AC935D6D6}" sibTransId="{C1D19BEA-9472-4167-A787-FFD358B7C052}"/>
    <dgm:cxn modelId="{77FE459F-232D-4DDF-910A-9AD4BE5E15FA}" type="presOf" srcId="{FE6C4912-A105-4658-B48C-806F3BB332B8}" destId="{B3C7E6F0-17A2-45FD-B5F0-3A2B5FE6F7F2}" srcOrd="0" destOrd="0" presId="urn:microsoft.com/office/officeart/2005/8/layout/chevron2"/>
    <dgm:cxn modelId="{7057C0A6-90F8-42F9-AC06-60EDDA24B19D}" srcId="{E369249A-2108-4CD6-AF69-915A78C131D1}" destId="{A75B65F0-9D81-44FE-A484-043F0DB68384}" srcOrd="2" destOrd="0" parTransId="{8CB7F679-C792-4AF9-B610-39EFD085D8F0}" sibTransId="{A72765BD-8CB9-4EE1-B585-A0E6022F6222}"/>
    <dgm:cxn modelId="{D29402A9-E031-4E9A-9B4D-818F4A1B3D03}" type="presOf" srcId="{BA125800-B23C-4C89-81EB-64A3F888B65F}" destId="{A694B4C8-CBE7-4281-8606-28E7A1BB35BD}" srcOrd="0" destOrd="0" presId="urn:microsoft.com/office/officeart/2005/8/layout/chevron2"/>
    <dgm:cxn modelId="{7EB89DB2-9034-4243-A25A-A55F20776E23}" type="presOf" srcId="{5874DE69-B8BB-4DE4-94BB-F9F342042A4B}" destId="{865F1024-F3CD-4423-BAA6-E305D0D759C9}" srcOrd="0" destOrd="0" presId="urn:microsoft.com/office/officeart/2005/8/layout/chevron2"/>
    <dgm:cxn modelId="{E2A4DBB5-44FE-4672-BD79-6AAE68451B5A}" type="presOf" srcId="{94381629-415D-4B55-8B7E-A63E3A5AE252}" destId="{96734AB0-7669-4794-85CE-9C96B8693058}" srcOrd="0" destOrd="0" presId="urn:microsoft.com/office/officeart/2005/8/layout/chevron2"/>
    <dgm:cxn modelId="{36BEEAC2-7D3E-4667-8EF2-AA45C4CB84EF}" type="presOf" srcId="{9BC7F242-68E0-4756-B076-FE96DF98676A}" destId="{7D5746CC-9338-4459-A5F4-178475FD47E1}" srcOrd="0" destOrd="0" presId="urn:microsoft.com/office/officeart/2005/8/layout/chevron2"/>
    <dgm:cxn modelId="{884C96C3-B424-45DB-9103-1E7B70770D2D}" type="presOf" srcId="{B2E03EAD-FCB1-4A9A-81A8-4C7E478DC27C}" destId="{A04AAAC0-EA7E-49C1-BBD7-1F114AF6ADFE}" srcOrd="0" destOrd="0" presId="urn:microsoft.com/office/officeart/2005/8/layout/chevron2"/>
    <dgm:cxn modelId="{C81198D9-2555-4115-A702-81FA05F6A770}" srcId="{BA125800-B23C-4C89-81EB-64A3F888B65F}" destId="{B2E03EAD-FCB1-4A9A-81A8-4C7E478DC27C}" srcOrd="0" destOrd="0" parTransId="{4BA63081-E7C4-4564-8313-9E42BD4F6441}" sibTransId="{5DB210C3-34A5-4686-A6CD-945834833E75}"/>
    <dgm:cxn modelId="{9490F0DD-C550-43D7-AB0C-4079B6C29D4D}" srcId="{5874DE69-B8BB-4DE4-94BB-F9F342042A4B}" destId="{9BC7F242-68E0-4756-B076-FE96DF98676A}" srcOrd="0" destOrd="0" parTransId="{630DF12D-C744-4146-99A9-44FA272A42A2}" sibTransId="{7826A4C8-D870-46BC-B2A1-FECBE8C70429}"/>
    <dgm:cxn modelId="{9FE2ECEA-E136-4852-8075-A54022509CEF}" type="presOf" srcId="{1C5F6E76-E91F-4327-ABB1-C29F21718D86}" destId="{3C4E8B7F-3D0F-4B6B-BE36-FC25BC56BE19}" srcOrd="0" destOrd="0" presId="urn:microsoft.com/office/officeart/2005/8/layout/chevron2"/>
    <dgm:cxn modelId="{B30FF1F7-E2B6-4837-B536-EB09043E6507}" srcId="{E369249A-2108-4CD6-AF69-915A78C131D1}" destId="{313C089A-A800-4538-A8C3-D055A2E82101}" srcOrd="0" destOrd="0" parTransId="{1D52D5EA-B432-4B2E-8D8A-0AB5FB3B0BEA}" sibTransId="{FF8BE72B-FB87-4F97-99EA-F72DF66722B3}"/>
    <dgm:cxn modelId="{17DFE3FD-6767-435C-948D-1362B1D1F7F5}" srcId="{9F54B6E6-0D48-40CC-B9EB-EB940657ACC5}" destId="{E369249A-2108-4CD6-AF69-915A78C131D1}" srcOrd="6" destOrd="0" parTransId="{EA4256AC-7AC9-48ED-B6A9-64D71854173C}" sibTransId="{1158E7FC-4687-439B-B4E5-FE3051295DC9}"/>
    <dgm:cxn modelId="{32F9F053-59E9-4F75-8620-3AE71A89A05F}" type="presParOf" srcId="{19AB63DE-5236-46F2-9FD5-37863C01B786}" destId="{F5B8CA9D-FBD2-4BFB-BB22-0FD7EEE44714}" srcOrd="0" destOrd="0" presId="urn:microsoft.com/office/officeart/2005/8/layout/chevron2"/>
    <dgm:cxn modelId="{53BF5DF3-817F-4202-9139-031989221066}" type="presParOf" srcId="{F5B8CA9D-FBD2-4BFB-BB22-0FD7EEE44714}" destId="{A694B4C8-CBE7-4281-8606-28E7A1BB35BD}" srcOrd="0" destOrd="0" presId="urn:microsoft.com/office/officeart/2005/8/layout/chevron2"/>
    <dgm:cxn modelId="{5E29DA3C-123A-4EA9-BA67-A06A4A794C45}" type="presParOf" srcId="{F5B8CA9D-FBD2-4BFB-BB22-0FD7EEE44714}" destId="{A04AAAC0-EA7E-49C1-BBD7-1F114AF6ADFE}" srcOrd="1" destOrd="0" presId="urn:microsoft.com/office/officeart/2005/8/layout/chevron2"/>
    <dgm:cxn modelId="{382B91F1-44B7-4664-86FF-182902D8D97F}" type="presParOf" srcId="{19AB63DE-5236-46F2-9FD5-37863C01B786}" destId="{8DEF53CE-0524-4762-8EA3-EF806EDD4C20}" srcOrd="1" destOrd="0" presId="urn:microsoft.com/office/officeart/2005/8/layout/chevron2"/>
    <dgm:cxn modelId="{1FF542C2-3B80-495D-8D70-D2C4B49ED49C}" type="presParOf" srcId="{19AB63DE-5236-46F2-9FD5-37863C01B786}" destId="{28DBF551-0D4F-4BFF-8FA1-7568C4339BA9}" srcOrd="2" destOrd="0" presId="urn:microsoft.com/office/officeart/2005/8/layout/chevron2"/>
    <dgm:cxn modelId="{F24936F0-ED15-4163-AAD2-318828B20898}" type="presParOf" srcId="{28DBF551-0D4F-4BFF-8FA1-7568C4339BA9}" destId="{311A30CD-EAA4-4297-985F-0DD326535A02}" srcOrd="0" destOrd="0" presId="urn:microsoft.com/office/officeart/2005/8/layout/chevron2"/>
    <dgm:cxn modelId="{48542A7E-6262-4156-B87E-2074C71F89AF}" type="presParOf" srcId="{28DBF551-0D4F-4BFF-8FA1-7568C4339BA9}" destId="{DAAFE3A6-A5E9-4A88-87EE-49303DCE25ED}" srcOrd="1" destOrd="0" presId="urn:microsoft.com/office/officeart/2005/8/layout/chevron2"/>
    <dgm:cxn modelId="{74F71312-70E4-4B3C-89E3-E641A96CCDCD}" type="presParOf" srcId="{19AB63DE-5236-46F2-9FD5-37863C01B786}" destId="{12DF8A37-FBF3-42F6-920A-66F0721BD2CF}" srcOrd="3" destOrd="0" presId="urn:microsoft.com/office/officeart/2005/8/layout/chevron2"/>
    <dgm:cxn modelId="{7810D1DF-0B7B-47A4-8E71-E825207DFA87}" type="presParOf" srcId="{19AB63DE-5236-46F2-9FD5-37863C01B786}" destId="{93CBD232-8E64-4960-85AF-4A3B77624472}" srcOrd="4" destOrd="0" presId="urn:microsoft.com/office/officeart/2005/8/layout/chevron2"/>
    <dgm:cxn modelId="{AADB3653-D5DD-42C1-9977-4749E15AA2D9}" type="presParOf" srcId="{93CBD232-8E64-4960-85AF-4A3B77624472}" destId="{A654ED23-8A82-464C-9226-4F5635773C08}" srcOrd="0" destOrd="0" presId="urn:microsoft.com/office/officeart/2005/8/layout/chevron2"/>
    <dgm:cxn modelId="{9D543E68-4BE8-475C-800D-BC50C51D02EB}" type="presParOf" srcId="{93CBD232-8E64-4960-85AF-4A3B77624472}" destId="{47E9C6C1-E648-4009-8FD3-7DBDCB645A15}" srcOrd="1" destOrd="0" presId="urn:microsoft.com/office/officeart/2005/8/layout/chevron2"/>
    <dgm:cxn modelId="{782A9C78-1FFF-448D-B9A9-5363565C23EB}" type="presParOf" srcId="{19AB63DE-5236-46F2-9FD5-37863C01B786}" destId="{A2ECC66D-3B5B-4B5A-B1E3-31844C509D1E}" srcOrd="5" destOrd="0" presId="urn:microsoft.com/office/officeart/2005/8/layout/chevron2"/>
    <dgm:cxn modelId="{7E432894-C665-4687-8B42-3AE8E01F3034}" type="presParOf" srcId="{19AB63DE-5236-46F2-9FD5-37863C01B786}" destId="{81F70A8C-A348-417C-A217-F02D8C16C957}" srcOrd="6" destOrd="0" presId="urn:microsoft.com/office/officeart/2005/8/layout/chevron2"/>
    <dgm:cxn modelId="{3883BFC5-173C-4402-AB9F-A885728AB9A4}" type="presParOf" srcId="{81F70A8C-A348-417C-A217-F02D8C16C957}" destId="{B3C7E6F0-17A2-45FD-B5F0-3A2B5FE6F7F2}" srcOrd="0" destOrd="0" presId="urn:microsoft.com/office/officeart/2005/8/layout/chevron2"/>
    <dgm:cxn modelId="{BC89CB9E-04AB-46C0-9B17-A2CA23E7ACF3}" type="presParOf" srcId="{81F70A8C-A348-417C-A217-F02D8C16C957}" destId="{3779EA85-F142-4910-8B20-176E0C97F7B6}" srcOrd="1" destOrd="0" presId="urn:microsoft.com/office/officeart/2005/8/layout/chevron2"/>
    <dgm:cxn modelId="{BF76CF6B-B512-4938-AE1E-D821A5E2BB00}" type="presParOf" srcId="{19AB63DE-5236-46F2-9FD5-37863C01B786}" destId="{7FB9B687-1C7C-480C-93AB-4E0263E79924}" srcOrd="7" destOrd="0" presId="urn:microsoft.com/office/officeart/2005/8/layout/chevron2"/>
    <dgm:cxn modelId="{A2D6C1CD-0AA1-416C-BC87-B62CC3C8D4BB}" type="presParOf" srcId="{19AB63DE-5236-46F2-9FD5-37863C01B786}" destId="{F071652C-ACBC-401D-AA60-524F74345FB9}" srcOrd="8" destOrd="0" presId="urn:microsoft.com/office/officeart/2005/8/layout/chevron2"/>
    <dgm:cxn modelId="{D3F93F7C-2BC8-41DE-9E38-590DE1C4A923}" type="presParOf" srcId="{F071652C-ACBC-401D-AA60-524F74345FB9}" destId="{865F1024-F3CD-4423-BAA6-E305D0D759C9}" srcOrd="0" destOrd="0" presId="urn:microsoft.com/office/officeart/2005/8/layout/chevron2"/>
    <dgm:cxn modelId="{E3D93978-9E3C-4035-94D7-E92696979A54}" type="presParOf" srcId="{F071652C-ACBC-401D-AA60-524F74345FB9}" destId="{7D5746CC-9338-4459-A5F4-178475FD47E1}" srcOrd="1" destOrd="0" presId="urn:microsoft.com/office/officeart/2005/8/layout/chevron2"/>
    <dgm:cxn modelId="{E06ED3EA-8350-4F4A-8A72-D9B8929AD856}" type="presParOf" srcId="{19AB63DE-5236-46F2-9FD5-37863C01B786}" destId="{C9FE4021-F522-4B6B-BFE4-B6756526D8AE}" srcOrd="9" destOrd="0" presId="urn:microsoft.com/office/officeart/2005/8/layout/chevron2"/>
    <dgm:cxn modelId="{A57FDA24-874E-4168-ACBB-89E4D3377182}" type="presParOf" srcId="{19AB63DE-5236-46F2-9FD5-37863C01B786}" destId="{57DA6981-8B28-4E4B-A781-6CD10D165F96}" srcOrd="10" destOrd="0" presId="urn:microsoft.com/office/officeart/2005/8/layout/chevron2"/>
    <dgm:cxn modelId="{50D61123-4EDC-49E6-9CCF-92416AD11D91}" type="presParOf" srcId="{57DA6981-8B28-4E4B-A781-6CD10D165F96}" destId="{3C4E8B7F-3D0F-4B6B-BE36-FC25BC56BE19}" srcOrd="0" destOrd="0" presId="urn:microsoft.com/office/officeart/2005/8/layout/chevron2"/>
    <dgm:cxn modelId="{71234189-EF22-45B3-9FE4-B5B04D70F509}" type="presParOf" srcId="{57DA6981-8B28-4E4B-A781-6CD10D165F96}" destId="{96734AB0-7669-4794-85CE-9C96B8693058}" srcOrd="1" destOrd="0" presId="urn:microsoft.com/office/officeart/2005/8/layout/chevron2"/>
    <dgm:cxn modelId="{6AD4860E-36CD-4A46-8D4E-C6B9297DFFDF}" type="presParOf" srcId="{19AB63DE-5236-46F2-9FD5-37863C01B786}" destId="{CE5CB3E8-3A1A-441C-85C0-B40A0A3AE548}" srcOrd="11" destOrd="0" presId="urn:microsoft.com/office/officeart/2005/8/layout/chevron2"/>
    <dgm:cxn modelId="{BA4EB474-6BE0-4355-941C-BB27933A042F}" type="presParOf" srcId="{19AB63DE-5236-46F2-9FD5-37863C01B786}" destId="{A73EE9C6-EFBC-48A9-8F08-1A023B3A6A6F}" srcOrd="12" destOrd="0" presId="urn:microsoft.com/office/officeart/2005/8/layout/chevron2"/>
    <dgm:cxn modelId="{77EFB15C-5651-43F4-AA89-B3EFDA0C4139}" type="presParOf" srcId="{A73EE9C6-EFBC-48A9-8F08-1A023B3A6A6F}" destId="{A8D5E826-AB4C-4BC9-AC9F-43CA3DBACEEC}" srcOrd="0" destOrd="0" presId="urn:microsoft.com/office/officeart/2005/8/layout/chevron2"/>
    <dgm:cxn modelId="{0C886C1B-D71F-464E-B4F0-1F4863DFE3C6}" type="presParOf" srcId="{A73EE9C6-EFBC-48A9-8F08-1A023B3A6A6F}" destId="{1323F1F5-D81E-432A-B8CF-1E9B29427EE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E6F9AAB-BDCF-41C8-9637-9EDB0F584C9A}"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BE2E57B5-34BE-436E-9D54-ED9CC39F6375}">
      <dgm:prSet phldrT="[Текст]" custT="1"/>
      <dgm:spPr/>
      <dgm:t>
        <a:bodyPr/>
        <a:lstStyle/>
        <a:p>
          <a:r>
            <a:rPr lang="ru-RU" sz="3000" dirty="0">
              <a:latin typeface="Times New Roman" panose="02020603050405020304" pitchFamily="18" charset="0"/>
              <a:cs typeface="Times New Roman" panose="02020603050405020304" pitchFamily="18" charset="0"/>
            </a:rPr>
            <a:t>Органы власти</a:t>
          </a:r>
        </a:p>
      </dgm:t>
    </dgm:pt>
    <dgm:pt modelId="{10F31DA6-C370-4BD9-A070-E906A94B39B1}" type="parTrans" cxnId="{F6991A17-DD33-4739-B80F-3198687D2683}">
      <dgm:prSet/>
      <dgm:spPr/>
      <dgm:t>
        <a:bodyPr/>
        <a:lstStyle/>
        <a:p>
          <a:endParaRPr lang="ru-RU"/>
        </a:p>
      </dgm:t>
    </dgm:pt>
    <dgm:pt modelId="{8F1AAACC-54C0-4120-B937-1D66D9043203}" type="sibTrans" cxnId="{F6991A17-DD33-4739-B80F-3198687D2683}">
      <dgm:prSet/>
      <dgm:spPr/>
      <dgm:t>
        <a:bodyPr/>
        <a:lstStyle/>
        <a:p>
          <a:endParaRPr lang="ru-RU"/>
        </a:p>
      </dgm:t>
    </dgm:pt>
    <dgm:pt modelId="{001680CE-35B5-4512-BBCB-E651A9B9F003}">
      <dgm:prSet custT="1"/>
      <dgm:spPr/>
      <dgm:t>
        <a:bodyPr/>
        <a:lstStyle/>
        <a:p>
          <a:pPr algn="ctr"/>
          <a:r>
            <a:rPr lang="ru-RU" sz="2000" b="1" dirty="0">
              <a:latin typeface="Times New Roman" panose="02020603050405020304" pitchFamily="18" charset="0"/>
              <a:cs typeface="Times New Roman" panose="02020603050405020304" pitchFamily="18" charset="0"/>
            </a:rPr>
            <a:t>Министерство финансов ПМР  </a:t>
          </a:r>
        </a:p>
        <a:p>
          <a:pPr algn="ctr"/>
          <a:r>
            <a:rPr lang="ru-RU" sz="2000" dirty="0">
              <a:latin typeface="Times New Roman" panose="02020603050405020304" pitchFamily="18" charset="0"/>
              <a:cs typeface="Times New Roman" panose="02020603050405020304" pitchFamily="18" charset="0"/>
            </a:rPr>
            <a:t>– по налогам и иным обязательным платежам в РБ и ЕГФСС + финансовые санкции во все бюджеты</a:t>
          </a:r>
        </a:p>
      </dgm:t>
    </dgm:pt>
    <dgm:pt modelId="{4E3278A6-8F39-4F99-B6D0-3668909893B0}" type="parTrans" cxnId="{2E8CA5AF-2BF8-4C7F-BEC2-7E66C7866C42}">
      <dgm:prSet/>
      <dgm:spPr/>
      <dgm:t>
        <a:bodyPr/>
        <a:lstStyle/>
        <a:p>
          <a:endParaRPr lang="ru-RU"/>
        </a:p>
      </dgm:t>
    </dgm:pt>
    <dgm:pt modelId="{36DA9FEE-D42B-42AF-A46D-62D13A5EB48C}" type="sibTrans" cxnId="{2E8CA5AF-2BF8-4C7F-BEC2-7E66C7866C42}">
      <dgm:prSet/>
      <dgm:spPr/>
      <dgm:t>
        <a:bodyPr/>
        <a:lstStyle/>
        <a:p>
          <a:endParaRPr lang="ru-RU"/>
        </a:p>
      </dgm:t>
    </dgm:pt>
    <dgm:pt modelId="{9D1CE123-5F19-47B0-8725-5B8B74B0528E}">
      <dgm:prSet custT="1"/>
      <dgm:spPr/>
      <dgm:t>
        <a:bodyPr/>
        <a:lstStyle/>
        <a:p>
          <a:r>
            <a:rPr lang="ru-RU" sz="1800" b="1" dirty="0">
              <a:latin typeface="Times New Roman" panose="02020603050405020304" pitchFamily="18" charset="0"/>
              <a:cs typeface="Times New Roman" panose="02020603050405020304" pitchFamily="18" charset="0"/>
            </a:rPr>
            <a:t>Государственные администрации городов и районов</a:t>
          </a:r>
        </a:p>
        <a:p>
          <a:r>
            <a:rPr lang="ru-RU" sz="1800" dirty="0">
              <a:latin typeface="Times New Roman" panose="02020603050405020304" pitchFamily="18" charset="0"/>
              <a:cs typeface="Times New Roman" panose="02020603050405020304" pitchFamily="18" charset="0"/>
            </a:rPr>
            <a:t> – по налогам и иным обязательным платежам в МБ</a:t>
          </a:r>
        </a:p>
      </dgm:t>
    </dgm:pt>
    <dgm:pt modelId="{FB381DE4-906C-45C8-8933-4CFB96F9BB84}" type="parTrans" cxnId="{2F9064C7-E8BB-412E-8B57-98726B97F80C}">
      <dgm:prSet/>
      <dgm:spPr/>
      <dgm:t>
        <a:bodyPr/>
        <a:lstStyle/>
        <a:p>
          <a:endParaRPr lang="ru-RU"/>
        </a:p>
      </dgm:t>
    </dgm:pt>
    <dgm:pt modelId="{1E3B45EB-8398-4592-A9A8-1DCC82D14C2D}" type="sibTrans" cxnId="{2F9064C7-E8BB-412E-8B57-98726B97F80C}">
      <dgm:prSet/>
      <dgm:spPr/>
      <dgm:t>
        <a:bodyPr/>
        <a:lstStyle/>
        <a:p>
          <a:endParaRPr lang="ru-RU"/>
        </a:p>
      </dgm:t>
    </dgm:pt>
    <dgm:pt modelId="{D1590F22-A45C-4666-9735-EE31927D2405}">
      <dgm:prSet/>
      <dgm:spPr/>
      <dgm:t>
        <a:bodyPr/>
        <a:lstStyle/>
        <a:p>
          <a:r>
            <a:rPr lang="ru-RU" b="1" dirty="0">
              <a:latin typeface="Times New Roman" panose="02020603050405020304" pitchFamily="18" charset="0"/>
              <a:cs typeface="Times New Roman" panose="02020603050405020304" pitchFamily="18" charset="0"/>
            </a:rPr>
            <a:t>ТНИ и суды </a:t>
          </a:r>
        </a:p>
        <a:p>
          <a:r>
            <a:rPr lang="ru-RU" dirty="0">
              <a:latin typeface="Times New Roman" panose="02020603050405020304" pitchFamily="18" charset="0"/>
              <a:cs typeface="Times New Roman" panose="02020603050405020304" pitchFamily="18" charset="0"/>
            </a:rPr>
            <a:t>– по административным штрафам (отсрочки и рассрочки), в зависимости от того, кто наложил штраф</a:t>
          </a:r>
        </a:p>
      </dgm:t>
    </dgm:pt>
    <dgm:pt modelId="{9A338646-9771-49AE-81E7-7474E5A6359D}" type="parTrans" cxnId="{2983957B-887A-47BB-AB0A-20769156C237}">
      <dgm:prSet/>
      <dgm:spPr/>
      <dgm:t>
        <a:bodyPr/>
        <a:lstStyle/>
        <a:p>
          <a:endParaRPr lang="ru-RU"/>
        </a:p>
      </dgm:t>
    </dgm:pt>
    <dgm:pt modelId="{133D4578-DD51-4A02-911E-DD2FAC6C63F2}" type="sibTrans" cxnId="{2983957B-887A-47BB-AB0A-20769156C237}">
      <dgm:prSet/>
      <dgm:spPr/>
      <dgm:t>
        <a:bodyPr/>
        <a:lstStyle/>
        <a:p>
          <a:endParaRPr lang="ru-RU"/>
        </a:p>
      </dgm:t>
    </dgm:pt>
    <dgm:pt modelId="{0FA94416-3741-4B62-9872-18E328BF76BD}" type="pres">
      <dgm:prSet presAssocID="{BE6F9AAB-BDCF-41C8-9637-9EDB0F584C9A}" presName="Name0" presStyleCnt="0">
        <dgm:presLayoutVars>
          <dgm:chPref val="1"/>
          <dgm:dir/>
          <dgm:animOne val="branch"/>
          <dgm:animLvl val="lvl"/>
          <dgm:resizeHandles val="exact"/>
        </dgm:presLayoutVars>
      </dgm:prSet>
      <dgm:spPr/>
    </dgm:pt>
    <dgm:pt modelId="{BFCA2751-6D11-4361-954F-23CDA5C22F60}" type="pres">
      <dgm:prSet presAssocID="{BE2E57B5-34BE-436E-9D54-ED9CC39F6375}" presName="root1" presStyleCnt="0"/>
      <dgm:spPr/>
    </dgm:pt>
    <dgm:pt modelId="{B47C6E65-ED8A-4CEF-B60C-781A2948C0FD}" type="pres">
      <dgm:prSet presAssocID="{BE2E57B5-34BE-436E-9D54-ED9CC39F6375}" presName="LevelOneTextNode" presStyleLbl="node0" presStyleIdx="0" presStyleCnt="1" custLinFactX="-67745" custLinFactNeighborX="-100000" custLinFactNeighborY="-730">
        <dgm:presLayoutVars>
          <dgm:chPref val="3"/>
        </dgm:presLayoutVars>
      </dgm:prSet>
      <dgm:spPr/>
    </dgm:pt>
    <dgm:pt modelId="{CA1C0A92-86EC-4E94-935C-DFBD7D26A714}" type="pres">
      <dgm:prSet presAssocID="{BE2E57B5-34BE-436E-9D54-ED9CC39F6375}" presName="level2hierChild" presStyleCnt="0"/>
      <dgm:spPr/>
    </dgm:pt>
    <dgm:pt modelId="{46D467AB-C7AF-4BA1-8B5F-BEE64F048C14}" type="pres">
      <dgm:prSet presAssocID="{4E3278A6-8F39-4F99-B6D0-3668909893B0}" presName="conn2-1" presStyleLbl="parChTrans1D2" presStyleIdx="0" presStyleCnt="3"/>
      <dgm:spPr/>
    </dgm:pt>
    <dgm:pt modelId="{E0F0CF3B-0156-4116-A293-ED592385754A}" type="pres">
      <dgm:prSet presAssocID="{4E3278A6-8F39-4F99-B6D0-3668909893B0}" presName="connTx" presStyleLbl="parChTrans1D2" presStyleIdx="0" presStyleCnt="3"/>
      <dgm:spPr/>
    </dgm:pt>
    <dgm:pt modelId="{F7F18AEF-5BF3-4FE9-B0F5-91E59CF10F51}" type="pres">
      <dgm:prSet presAssocID="{001680CE-35B5-4512-BBCB-E651A9B9F003}" presName="root2" presStyleCnt="0"/>
      <dgm:spPr/>
    </dgm:pt>
    <dgm:pt modelId="{D2AC9023-677B-4B73-A3AB-E3F45360A897}" type="pres">
      <dgm:prSet presAssocID="{001680CE-35B5-4512-BBCB-E651A9B9F003}" presName="LevelTwoTextNode" presStyleLbl="node2" presStyleIdx="0" presStyleCnt="3" custScaleX="186007">
        <dgm:presLayoutVars>
          <dgm:chPref val="3"/>
        </dgm:presLayoutVars>
      </dgm:prSet>
      <dgm:spPr/>
    </dgm:pt>
    <dgm:pt modelId="{2535B2D9-1499-4B57-B877-0778A968F6E4}" type="pres">
      <dgm:prSet presAssocID="{001680CE-35B5-4512-BBCB-E651A9B9F003}" presName="level3hierChild" presStyleCnt="0"/>
      <dgm:spPr/>
    </dgm:pt>
    <dgm:pt modelId="{4E7B7C52-195D-46F3-A995-5688FA3993BE}" type="pres">
      <dgm:prSet presAssocID="{FB381DE4-906C-45C8-8933-4CFB96F9BB84}" presName="conn2-1" presStyleLbl="parChTrans1D2" presStyleIdx="1" presStyleCnt="3"/>
      <dgm:spPr/>
    </dgm:pt>
    <dgm:pt modelId="{C0D8B358-CE4D-4386-AB3F-753C5D1D6FC6}" type="pres">
      <dgm:prSet presAssocID="{FB381DE4-906C-45C8-8933-4CFB96F9BB84}" presName="connTx" presStyleLbl="parChTrans1D2" presStyleIdx="1" presStyleCnt="3"/>
      <dgm:spPr/>
    </dgm:pt>
    <dgm:pt modelId="{5AB8CD6D-6A4E-4C89-9B42-4DDF095C330A}" type="pres">
      <dgm:prSet presAssocID="{9D1CE123-5F19-47B0-8725-5B8B74B0528E}" presName="root2" presStyleCnt="0"/>
      <dgm:spPr/>
    </dgm:pt>
    <dgm:pt modelId="{CFDD4552-9E0F-4153-B653-C0EC87BAF023}" type="pres">
      <dgm:prSet presAssocID="{9D1CE123-5F19-47B0-8725-5B8B74B0528E}" presName="LevelTwoTextNode" presStyleLbl="node2" presStyleIdx="1" presStyleCnt="3" custScaleX="186609">
        <dgm:presLayoutVars>
          <dgm:chPref val="3"/>
        </dgm:presLayoutVars>
      </dgm:prSet>
      <dgm:spPr/>
    </dgm:pt>
    <dgm:pt modelId="{FC809EBB-6032-4358-A0EF-69B8802CB898}" type="pres">
      <dgm:prSet presAssocID="{9D1CE123-5F19-47B0-8725-5B8B74B0528E}" presName="level3hierChild" presStyleCnt="0"/>
      <dgm:spPr/>
    </dgm:pt>
    <dgm:pt modelId="{2EB89C32-8684-4013-91C2-3B2B6D8DFCE7}" type="pres">
      <dgm:prSet presAssocID="{9A338646-9771-49AE-81E7-7474E5A6359D}" presName="conn2-1" presStyleLbl="parChTrans1D2" presStyleIdx="2" presStyleCnt="3"/>
      <dgm:spPr/>
    </dgm:pt>
    <dgm:pt modelId="{FA58D589-DBE2-4B2C-87B2-017020CE4896}" type="pres">
      <dgm:prSet presAssocID="{9A338646-9771-49AE-81E7-7474E5A6359D}" presName="connTx" presStyleLbl="parChTrans1D2" presStyleIdx="2" presStyleCnt="3"/>
      <dgm:spPr/>
    </dgm:pt>
    <dgm:pt modelId="{60B591E0-6357-411C-A80E-7AC0DF617942}" type="pres">
      <dgm:prSet presAssocID="{D1590F22-A45C-4666-9735-EE31927D2405}" presName="root2" presStyleCnt="0"/>
      <dgm:spPr/>
    </dgm:pt>
    <dgm:pt modelId="{673F1591-BB5A-4025-A475-83C17E39F69A}" type="pres">
      <dgm:prSet presAssocID="{D1590F22-A45C-4666-9735-EE31927D2405}" presName="LevelTwoTextNode" presStyleLbl="node2" presStyleIdx="2" presStyleCnt="3" custScaleX="186007">
        <dgm:presLayoutVars>
          <dgm:chPref val="3"/>
        </dgm:presLayoutVars>
      </dgm:prSet>
      <dgm:spPr/>
    </dgm:pt>
    <dgm:pt modelId="{F42D20F6-ABD2-413B-A5F7-9C7D40B4F21B}" type="pres">
      <dgm:prSet presAssocID="{D1590F22-A45C-4666-9735-EE31927D2405}" presName="level3hierChild" presStyleCnt="0"/>
      <dgm:spPr/>
    </dgm:pt>
  </dgm:ptLst>
  <dgm:cxnLst>
    <dgm:cxn modelId="{F6991A17-DD33-4739-B80F-3198687D2683}" srcId="{BE6F9AAB-BDCF-41C8-9637-9EDB0F584C9A}" destId="{BE2E57B5-34BE-436E-9D54-ED9CC39F6375}" srcOrd="0" destOrd="0" parTransId="{10F31DA6-C370-4BD9-A070-E906A94B39B1}" sibTransId="{8F1AAACC-54C0-4120-B937-1D66D9043203}"/>
    <dgm:cxn modelId="{68536C20-39EF-4F86-9B01-DE7F09464F9E}" type="presOf" srcId="{BE6F9AAB-BDCF-41C8-9637-9EDB0F584C9A}" destId="{0FA94416-3741-4B62-9872-18E328BF76BD}" srcOrd="0" destOrd="0" presId="urn:microsoft.com/office/officeart/2008/layout/HorizontalMultiLevelHierarchy"/>
    <dgm:cxn modelId="{FF378C20-33CF-4F7A-B154-CA1C20B807D8}" type="presOf" srcId="{001680CE-35B5-4512-BBCB-E651A9B9F003}" destId="{D2AC9023-677B-4B73-A3AB-E3F45360A897}" srcOrd="0" destOrd="0" presId="urn:microsoft.com/office/officeart/2008/layout/HorizontalMultiLevelHierarchy"/>
    <dgm:cxn modelId="{B8703C44-4D0B-450C-B259-F602BB0744CB}" type="presOf" srcId="{9A338646-9771-49AE-81E7-7474E5A6359D}" destId="{2EB89C32-8684-4013-91C2-3B2B6D8DFCE7}" srcOrd="0" destOrd="0" presId="urn:microsoft.com/office/officeart/2008/layout/HorizontalMultiLevelHierarchy"/>
    <dgm:cxn modelId="{C5543D44-0E32-4BAF-AA59-610565C6FEF7}" type="presOf" srcId="{FB381DE4-906C-45C8-8933-4CFB96F9BB84}" destId="{4E7B7C52-195D-46F3-A995-5688FA3993BE}" srcOrd="0" destOrd="0" presId="urn:microsoft.com/office/officeart/2008/layout/HorizontalMultiLevelHierarchy"/>
    <dgm:cxn modelId="{0F1DDE67-DFFA-4614-B62C-FAD2CB244FAB}" type="presOf" srcId="{9D1CE123-5F19-47B0-8725-5B8B74B0528E}" destId="{CFDD4552-9E0F-4153-B653-C0EC87BAF023}" srcOrd="0" destOrd="0" presId="urn:microsoft.com/office/officeart/2008/layout/HorizontalMultiLevelHierarchy"/>
    <dgm:cxn modelId="{F88C1C4D-B7E1-4883-893F-BF7A1588BE31}" type="presOf" srcId="{D1590F22-A45C-4666-9735-EE31927D2405}" destId="{673F1591-BB5A-4025-A475-83C17E39F69A}" srcOrd="0" destOrd="0" presId="urn:microsoft.com/office/officeart/2008/layout/HorizontalMultiLevelHierarchy"/>
    <dgm:cxn modelId="{470A5655-F823-4014-BDAE-B2DE61EC66C6}" type="presOf" srcId="{4E3278A6-8F39-4F99-B6D0-3668909893B0}" destId="{E0F0CF3B-0156-4116-A293-ED592385754A}" srcOrd="1" destOrd="0" presId="urn:microsoft.com/office/officeart/2008/layout/HorizontalMultiLevelHierarchy"/>
    <dgm:cxn modelId="{3B47DB7A-F724-45DF-990F-38D154048129}" type="presOf" srcId="{9A338646-9771-49AE-81E7-7474E5A6359D}" destId="{FA58D589-DBE2-4B2C-87B2-017020CE4896}" srcOrd="1" destOrd="0" presId="urn:microsoft.com/office/officeart/2008/layout/HorizontalMultiLevelHierarchy"/>
    <dgm:cxn modelId="{2983957B-887A-47BB-AB0A-20769156C237}" srcId="{BE2E57B5-34BE-436E-9D54-ED9CC39F6375}" destId="{D1590F22-A45C-4666-9735-EE31927D2405}" srcOrd="2" destOrd="0" parTransId="{9A338646-9771-49AE-81E7-7474E5A6359D}" sibTransId="{133D4578-DD51-4A02-911E-DD2FAC6C63F2}"/>
    <dgm:cxn modelId="{0924997C-034A-48AB-B949-75E947672C85}" type="presOf" srcId="{FB381DE4-906C-45C8-8933-4CFB96F9BB84}" destId="{C0D8B358-CE4D-4386-AB3F-753C5D1D6FC6}" srcOrd="1" destOrd="0" presId="urn:microsoft.com/office/officeart/2008/layout/HorizontalMultiLevelHierarchy"/>
    <dgm:cxn modelId="{D5F60E81-3FD1-48CE-99F1-231640EDD49D}" type="presOf" srcId="{4E3278A6-8F39-4F99-B6D0-3668909893B0}" destId="{46D467AB-C7AF-4BA1-8B5F-BEE64F048C14}" srcOrd="0" destOrd="0" presId="urn:microsoft.com/office/officeart/2008/layout/HorizontalMultiLevelHierarchy"/>
    <dgm:cxn modelId="{2E8CA5AF-2BF8-4C7F-BEC2-7E66C7866C42}" srcId="{BE2E57B5-34BE-436E-9D54-ED9CC39F6375}" destId="{001680CE-35B5-4512-BBCB-E651A9B9F003}" srcOrd="0" destOrd="0" parTransId="{4E3278A6-8F39-4F99-B6D0-3668909893B0}" sibTransId="{36DA9FEE-D42B-42AF-A46D-62D13A5EB48C}"/>
    <dgm:cxn modelId="{2F9064C7-E8BB-412E-8B57-98726B97F80C}" srcId="{BE2E57B5-34BE-436E-9D54-ED9CC39F6375}" destId="{9D1CE123-5F19-47B0-8725-5B8B74B0528E}" srcOrd="1" destOrd="0" parTransId="{FB381DE4-906C-45C8-8933-4CFB96F9BB84}" sibTransId="{1E3B45EB-8398-4592-A9A8-1DCC82D14C2D}"/>
    <dgm:cxn modelId="{A7B9E2ED-8ECC-4E25-B0E7-4F7DB3A89A46}" type="presOf" srcId="{BE2E57B5-34BE-436E-9D54-ED9CC39F6375}" destId="{B47C6E65-ED8A-4CEF-B60C-781A2948C0FD}" srcOrd="0" destOrd="0" presId="urn:microsoft.com/office/officeart/2008/layout/HorizontalMultiLevelHierarchy"/>
    <dgm:cxn modelId="{92D23F85-0F2D-45A6-BB1F-ECEADBB51BED}" type="presParOf" srcId="{0FA94416-3741-4B62-9872-18E328BF76BD}" destId="{BFCA2751-6D11-4361-954F-23CDA5C22F60}" srcOrd="0" destOrd="0" presId="urn:microsoft.com/office/officeart/2008/layout/HorizontalMultiLevelHierarchy"/>
    <dgm:cxn modelId="{26E956EE-3268-4460-AB36-609F2719E1A3}" type="presParOf" srcId="{BFCA2751-6D11-4361-954F-23CDA5C22F60}" destId="{B47C6E65-ED8A-4CEF-B60C-781A2948C0FD}" srcOrd="0" destOrd="0" presId="urn:microsoft.com/office/officeart/2008/layout/HorizontalMultiLevelHierarchy"/>
    <dgm:cxn modelId="{FE6E7F64-0FFB-4CAB-9B6B-F53F822702B7}" type="presParOf" srcId="{BFCA2751-6D11-4361-954F-23CDA5C22F60}" destId="{CA1C0A92-86EC-4E94-935C-DFBD7D26A714}" srcOrd="1" destOrd="0" presId="urn:microsoft.com/office/officeart/2008/layout/HorizontalMultiLevelHierarchy"/>
    <dgm:cxn modelId="{F0053F76-63B3-46A9-9AA6-AF21CA32D1C6}" type="presParOf" srcId="{CA1C0A92-86EC-4E94-935C-DFBD7D26A714}" destId="{46D467AB-C7AF-4BA1-8B5F-BEE64F048C14}" srcOrd="0" destOrd="0" presId="urn:microsoft.com/office/officeart/2008/layout/HorizontalMultiLevelHierarchy"/>
    <dgm:cxn modelId="{3C8AE829-6862-40ED-A292-0D5AB34ADACC}" type="presParOf" srcId="{46D467AB-C7AF-4BA1-8B5F-BEE64F048C14}" destId="{E0F0CF3B-0156-4116-A293-ED592385754A}" srcOrd="0" destOrd="0" presId="urn:microsoft.com/office/officeart/2008/layout/HorizontalMultiLevelHierarchy"/>
    <dgm:cxn modelId="{C1A6AB84-450C-40CE-ABA1-4181720A2212}" type="presParOf" srcId="{CA1C0A92-86EC-4E94-935C-DFBD7D26A714}" destId="{F7F18AEF-5BF3-4FE9-B0F5-91E59CF10F51}" srcOrd="1" destOrd="0" presId="urn:microsoft.com/office/officeart/2008/layout/HorizontalMultiLevelHierarchy"/>
    <dgm:cxn modelId="{DBD181D6-3D69-4655-8F61-2E1ABC89A2DD}" type="presParOf" srcId="{F7F18AEF-5BF3-4FE9-B0F5-91E59CF10F51}" destId="{D2AC9023-677B-4B73-A3AB-E3F45360A897}" srcOrd="0" destOrd="0" presId="urn:microsoft.com/office/officeart/2008/layout/HorizontalMultiLevelHierarchy"/>
    <dgm:cxn modelId="{B9EAE330-FD0F-4FCB-AAB3-4E3CE3FA6499}" type="presParOf" srcId="{F7F18AEF-5BF3-4FE9-B0F5-91E59CF10F51}" destId="{2535B2D9-1499-4B57-B877-0778A968F6E4}" srcOrd="1" destOrd="0" presId="urn:microsoft.com/office/officeart/2008/layout/HorizontalMultiLevelHierarchy"/>
    <dgm:cxn modelId="{FABD5D86-F35B-4703-8937-4550F5A298C4}" type="presParOf" srcId="{CA1C0A92-86EC-4E94-935C-DFBD7D26A714}" destId="{4E7B7C52-195D-46F3-A995-5688FA3993BE}" srcOrd="2" destOrd="0" presId="urn:microsoft.com/office/officeart/2008/layout/HorizontalMultiLevelHierarchy"/>
    <dgm:cxn modelId="{B3AB62D7-6512-438D-A8D5-4B7EB6EA1860}" type="presParOf" srcId="{4E7B7C52-195D-46F3-A995-5688FA3993BE}" destId="{C0D8B358-CE4D-4386-AB3F-753C5D1D6FC6}" srcOrd="0" destOrd="0" presId="urn:microsoft.com/office/officeart/2008/layout/HorizontalMultiLevelHierarchy"/>
    <dgm:cxn modelId="{2E6B5896-AC9B-4D3C-94A6-4A3AE6BF7AF7}" type="presParOf" srcId="{CA1C0A92-86EC-4E94-935C-DFBD7D26A714}" destId="{5AB8CD6D-6A4E-4C89-9B42-4DDF095C330A}" srcOrd="3" destOrd="0" presId="urn:microsoft.com/office/officeart/2008/layout/HorizontalMultiLevelHierarchy"/>
    <dgm:cxn modelId="{EC39751D-4D64-4C26-8C7B-ED9D27BE39EF}" type="presParOf" srcId="{5AB8CD6D-6A4E-4C89-9B42-4DDF095C330A}" destId="{CFDD4552-9E0F-4153-B653-C0EC87BAF023}" srcOrd="0" destOrd="0" presId="urn:microsoft.com/office/officeart/2008/layout/HorizontalMultiLevelHierarchy"/>
    <dgm:cxn modelId="{9328F1D1-C1B3-498E-880D-9F62DE5EE78C}" type="presParOf" srcId="{5AB8CD6D-6A4E-4C89-9B42-4DDF095C330A}" destId="{FC809EBB-6032-4358-A0EF-69B8802CB898}" srcOrd="1" destOrd="0" presId="urn:microsoft.com/office/officeart/2008/layout/HorizontalMultiLevelHierarchy"/>
    <dgm:cxn modelId="{9E006C71-B3A5-4F1B-AE2A-8968300A6EF9}" type="presParOf" srcId="{CA1C0A92-86EC-4E94-935C-DFBD7D26A714}" destId="{2EB89C32-8684-4013-91C2-3B2B6D8DFCE7}" srcOrd="4" destOrd="0" presId="urn:microsoft.com/office/officeart/2008/layout/HorizontalMultiLevelHierarchy"/>
    <dgm:cxn modelId="{D1FB2989-5189-4159-9AD9-6AF0EE1CE991}" type="presParOf" srcId="{2EB89C32-8684-4013-91C2-3B2B6D8DFCE7}" destId="{FA58D589-DBE2-4B2C-87B2-017020CE4896}" srcOrd="0" destOrd="0" presId="urn:microsoft.com/office/officeart/2008/layout/HorizontalMultiLevelHierarchy"/>
    <dgm:cxn modelId="{272C1A13-7104-457D-8FC1-316E0E18F3B1}" type="presParOf" srcId="{CA1C0A92-86EC-4E94-935C-DFBD7D26A714}" destId="{60B591E0-6357-411C-A80E-7AC0DF617942}" srcOrd="5" destOrd="0" presId="urn:microsoft.com/office/officeart/2008/layout/HorizontalMultiLevelHierarchy"/>
    <dgm:cxn modelId="{BABA9653-6120-4E8E-8A54-1CC11C520218}" type="presParOf" srcId="{60B591E0-6357-411C-A80E-7AC0DF617942}" destId="{673F1591-BB5A-4025-A475-83C17E39F69A}" srcOrd="0" destOrd="0" presId="urn:microsoft.com/office/officeart/2008/layout/HorizontalMultiLevelHierarchy"/>
    <dgm:cxn modelId="{0CB84ACA-88CF-4E55-AAE2-3397DBCE0587}" type="presParOf" srcId="{60B591E0-6357-411C-A80E-7AC0DF617942}" destId="{F42D20F6-ABD2-413B-A5F7-9C7D40B4F21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2735B-596B-4A86-971E-987AF7ADA4B8}">
      <dsp:nvSpPr>
        <dsp:cNvPr id="0" name=""/>
        <dsp:cNvSpPr/>
      </dsp:nvSpPr>
      <dsp:spPr>
        <a:xfrm>
          <a:off x="925674" y="185146"/>
          <a:ext cx="5904834" cy="9477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latin typeface="Times New Roman" panose="02020603050405020304" pitchFamily="18" charset="0"/>
              <a:cs typeface="Times New Roman" panose="02020603050405020304" pitchFamily="18" charset="0"/>
            </a:rPr>
            <a:t>АКТ </a:t>
          </a:r>
        </a:p>
        <a:p>
          <a:pPr marL="0" lvl="0" indent="0" algn="ctr" defTabSz="622300">
            <a:lnSpc>
              <a:spcPct val="90000"/>
            </a:lnSpc>
            <a:spcBef>
              <a:spcPct val="0"/>
            </a:spcBef>
            <a:spcAft>
              <a:spcPct val="35000"/>
            </a:spcAft>
            <a:buNone/>
          </a:pPr>
          <a:r>
            <a:rPr lang="ru-RU" sz="1400" kern="1200" dirty="0">
              <a:latin typeface="Times New Roman" panose="02020603050405020304" pitchFamily="18" charset="0"/>
              <a:cs typeface="Times New Roman" panose="02020603050405020304" pitchFamily="18" charset="0"/>
            </a:rPr>
            <a:t>мероприятия по контролю </a:t>
          </a:r>
        </a:p>
        <a:p>
          <a:pPr marL="0" lvl="0" indent="0" algn="ctr" defTabSz="622300">
            <a:lnSpc>
              <a:spcPct val="90000"/>
            </a:lnSpc>
            <a:spcBef>
              <a:spcPct val="0"/>
            </a:spcBef>
            <a:spcAft>
              <a:spcPct val="35000"/>
            </a:spcAft>
            <a:buNone/>
          </a:pPr>
          <a:r>
            <a:rPr lang="ru-RU" sz="1400" i="1" kern="1200" dirty="0">
              <a:latin typeface="Times New Roman" panose="02020603050405020304" pitchFamily="18" charset="0"/>
              <a:cs typeface="Times New Roman" panose="02020603050405020304" pitchFamily="18" charset="0"/>
            </a:rPr>
            <a:t>(составляется и подписывается сотрудниками налогового органа, проводившими контрольное мероприятие)</a:t>
          </a:r>
        </a:p>
      </dsp:txBody>
      <dsp:txXfrm>
        <a:off x="953432" y="212904"/>
        <a:ext cx="5849318" cy="892213"/>
      </dsp:txXfrm>
    </dsp:sp>
    <dsp:sp modelId="{E227799C-3FE2-4924-9256-7D70629589CE}">
      <dsp:nvSpPr>
        <dsp:cNvPr id="0" name=""/>
        <dsp:cNvSpPr/>
      </dsp:nvSpPr>
      <dsp:spPr>
        <a:xfrm rot="7086426">
          <a:off x="353052" y="966329"/>
          <a:ext cx="562120" cy="148552"/>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ru-RU" sz="600" kern="1200"/>
        </a:p>
      </dsp:txBody>
      <dsp:txXfrm rot="10800000">
        <a:off x="385833" y="976384"/>
        <a:ext cx="517554" cy="89132"/>
      </dsp:txXfrm>
    </dsp:sp>
    <dsp:sp modelId="{AAF3A285-03DF-4499-A9C1-E80D6CCEE401}">
      <dsp:nvSpPr>
        <dsp:cNvPr id="0" name=""/>
        <dsp:cNvSpPr/>
      </dsp:nvSpPr>
      <dsp:spPr>
        <a:xfrm>
          <a:off x="0" y="1299383"/>
          <a:ext cx="3391280" cy="13209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latin typeface="Times New Roman" panose="02020603050405020304" pitchFamily="18" charset="0"/>
              <a:cs typeface="Times New Roman" panose="02020603050405020304" pitchFamily="18" charset="0"/>
            </a:rPr>
            <a:t>ВРУЧЕНИЕ АКТА </a:t>
          </a:r>
        </a:p>
        <a:p>
          <a:pPr marL="0" lvl="0" indent="0" algn="ctr" defTabSz="622300">
            <a:lnSpc>
              <a:spcPct val="90000"/>
            </a:lnSpc>
            <a:spcBef>
              <a:spcPct val="0"/>
            </a:spcBef>
            <a:spcAft>
              <a:spcPct val="35000"/>
            </a:spcAft>
            <a:buNone/>
          </a:pPr>
          <a:r>
            <a:rPr lang="ru-RU" sz="1400" kern="1200" dirty="0">
              <a:latin typeface="Times New Roman" panose="02020603050405020304" pitchFamily="18" charset="0"/>
              <a:cs typeface="Times New Roman" panose="02020603050405020304" pitchFamily="18" charset="0"/>
            </a:rPr>
            <a:t>под расписку в течение 3 (трех) рабочих дней со дня составления акта</a:t>
          </a:r>
        </a:p>
      </dsp:txBody>
      <dsp:txXfrm>
        <a:off x="38690" y="1338073"/>
        <a:ext cx="3313900" cy="1243595"/>
      </dsp:txXfrm>
    </dsp:sp>
    <dsp:sp modelId="{C200D753-A8FA-4FE0-A2FD-072F82D9FABF}">
      <dsp:nvSpPr>
        <dsp:cNvPr id="0" name=""/>
        <dsp:cNvSpPr/>
      </dsp:nvSpPr>
      <dsp:spPr>
        <a:xfrm rot="2952324" flipV="1">
          <a:off x="7127789" y="984691"/>
          <a:ext cx="522853" cy="119060"/>
        </a:xfrm>
        <a:prstGeom prst="rightArrow">
          <a:avLst>
            <a:gd name="adj1" fmla="val 60000"/>
            <a:gd name="adj2" fmla="val 50000"/>
          </a:avLst>
        </a:prstGeom>
        <a:solidFill>
          <a:schemeClr val="tx1">
            <a:lumMod val="50000"/>
            <a:lumOff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rot="10800000">
        <a:off x="7133980" y="994983"/>
        <a:ext cx="487135" cy="71436"/>
      </dsp:txXfrm>
    </dsp:sp>
    <dsp:sp modelId="{7D7BC19D-88BE-4B66-9B97-FD6524B4E1BD}">
      <dsp:nvSpPr>
        <dsp:cNvPr id="0" name=""/>
        <dsp:cNvSpPr/>
      </dsp:nvSpPr>
      <dsp:spPr>
        <a:xfrm>
          <a:off x="4223594" y="1220805"/>
          <a:ext cx="3742173" cy="1520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i="0" kern="1200" dirty="0">
              <a:latin typeface="Times New Roman" panose="02020603050405020304" pitchFamily="18" charset="0"/>
              <a:cs typeface="Times New Roman" panose="02020603050405020304" pitchFamily="18" charset="0"/>
            </a:rPr>
            <a:t>НАПРАВЛЕНИЕ АКТА</a:t>
          </a:r>
          <a:r>
            <a:rPr lang="ru-RU" sz="1400" i="0" kern="1200" dirty="0">
              <a:latin typeface="Times New Roman" panose="02020603050405020304" pitchFamily="18" charset="0"/>
              <a:cs typeface="Times New Roman" panose="02020603050405020304" pitchFamily="18" charset="0"/>
            </a:rPr>
            <a:t> </a:t>
          </a:r>
        </a:p>
        <a:p>
          <a:pPr marL="0" lvl="0" indent="0" algn="ctr" defTabSz="622300">
            <a:lnSpc>
              <a:spcPct val="90000"/>
            </a:lnSpc>
            <a:spcBef>
              <a:spcPct val="0"/>
            </a:spcBef>
            <a:spcAft>
              <a:spcPct val="35000"/>
            </a:spcAft>
            <a:buNone/>
          </a:pPr>
          <a:r>
            <a:rPr lang="ru-RU" sz="1400" kern="1200" dirty="0">
              <a:latin typeface="Times New Roman" panose="02020603050405020304" pitchFamily="18" charset="0"/>
              <a:cs typeface="Times New Roman" panose="02020603050405020304" pitchFamily="18" charset="0"/>
            </a:rPr>
            <a:t>подконтрольному лицу</a:t>
          </a:r>
        </a:p>
        <a:p>
          <a:pPr marL="0" lvl="0" indent="0" algn="ctr" defTabSz="622300">
            <a:lnSpc>
              <a:spcPct val="90000"/>
            </a:lnSpc>
            <a:spcBef>
              <a:spcPct val="0"/>
            </a:spcBef>
            <a:spcAft>
              <a:spcPct val="35000"/>
            </a:spcAft>
            <a:buNone/>
          </a:pPr>
          <a:r>
            <a:rPr lang="ru-RU" sz="1400" kern="1200" dirty="0">
              <a:latin typeface="Times New Roman" panose="02020603050405020304" pitchFamily="18" charset="0"/>
              <a:cs typeface="Times New Roman" panose="02020603050405020304" pitchFamily="18" charset="0"/>
            </a:rPr>
            <a:t>по почте заказным письмом с уведомлением о вручении в срок не позднее 5 (пяти) рабочих дней со дня составления акта (датой его получения считается пятый день со дня отправки заказного письма)</a:t>
          </a:r>
        </a:p>
      </dsp:txBody>
      <dsp:txXfrm>
        <a:off x="4268137" y="1265348"/>
        <a:ext cx="3653087" cy="1431728"/>
      </dsp:txXfrm>
    </dsp:sp>
    <dsp:sp modelId="{27B21C2B-E9EE-4EC6-ACD7-0FE38D2E648D}">
      <dsp:nvSpPr>
        <dsp:cNvPr id="0" name=""/>
        <dsp:cNvSpPr/>
      </dsp:nvSpPr>
      <dsp:spPr>
        <a:xfrm rot="8975127">
          <a:off x="4607707" y="2759353"/>
          <a:ext cx="178286" cy="84877"/>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ru-RU" sz="500" kern="1200" dirty="0"/>
        </a:p>
      </dsp:txBody>
      <dsp:txXfrm rot="10800000">
        <a:off x="4631418" y="2769883"/>
        <a:ext cx="152823" cy="50927"/>
      </dsp:txXfrm>
    </dsp:sp>
    <dsp:sp modelId="{3B6C3A76-A5C3-4B49-8986-A4FCFC98FAA2}">
      <dsp:nvSpPr>
        <dsp:cNvPr id="0" name=""/>
        <dsp:cNvSpPr/>
      </dsp:nvSpPr>
      <dsp:spPr>
        <a:xfrm>
          <a:off x="1246321" y="2861964"/>
          <a:ext cx="5466400" cy="7218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dirty="0">
              <a:latin typeface="Times New Roman" panose="02020603050405020304" pitchFamily="18" charset="0"/>
              <a:cs typeface="Times New Roman" panose="02020603050405020304" pitchFamily="18" charset="0"/>
            </a:rPr>
            <a:t>ПОДПИСАНИЕ АКТА</a:t>
          </a:r>
        </a:p>
        <a:p>
          <a:pPr marL="0" lvl="0" indent="0" algn="ctr" defTabSz="711200">
            <a:lnSpc>
              <a:spcPct val="90000"/>
            </a:lnSpc>
            <a:spcBef>
              <a:spcPct val="0"/>
            </a:spcBef>
            <a:spcAft>
              <a:spcPct val="35000"/>
            </a:spcAft>
            <a:buNone/>
          </a:pPr>
          <a:r>
            <a:rPr lang="ru-RU" sz="1600" kern="1200" dirty="0">
              <a:latin typeface="Times New Roman" panose="02020603050405020304" pitchFamily="18" charset="0"/>
              <a:cs typeface="Times New Roman" panose="02020603050405020304" pitchFamily="18" charset="0"/>
            </a:rPr>
            <a:t>(это ОБЯЗАННОСТЬ налогоплательщика!!!)</a:t>
          </a:r>
        </a:p>
      </dsp:txBody>
      <dsp:txXfrm>
        <a:off x="1267463" y="2883106"/>
        <a:ext cx="5424116" cy="679571"/>
      </dsp:txXfrm>
    </dsp:sp>
    <dsp:sp modelId="{68B63FB0-3B0C-4A97-AAEA-BED39EAF5188}">
      <dsp:nvSpPr>
        <dsp:cNvPr id="0" name=""/>
        <dsp:cNvSpPr/>
      </dsp:nvSpPr>
      <dsp:spPr>
        <a:xfrm rot="5400000">
          <a:off x="3943191" y="3650837"/>
          <a:ext cx="164973" cy="84877"/>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dirty="0"/>
        </a:p>
      </dsp:txBody>
      <dsp:txXfrm rot="-5400000">
        <a:off x="4000214" y="3610790"/>
        <a:ext cx="50927" cy="139510"/>
      </dsp:txXfrm>
    </dsp:sp>
    <dsp:sp modelId="{A67CA474-15A7-4A14-B98C-419D1A1B8838}">
      <dsp:nvSpPr>
        <dsp:cNvPr id="0" name=""/>
        <dsp:cNvSpPr/>
      </dsp:nvSpPr>
      <dsp:spPr>
        <a:xfrm>
          <a:off x="211877" y="3802732"/>
          <a:ext cx="7761522" cy="1145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dirty="0">
              <a:latin typeface="Times New Roman" panose="02020603050405020304" pitchFamily="18" charset="0"/>
              <a:cs typeface="Times New Roman" panose="02020603050405020304" pitchFamily="18" charset="0"/>
            </a:rPr>
            <a:t>ПОЛУЧЕНИЕ РАЗНОГЛАСИЙ </a:t>
          </a:r>
          <a:r>
            <a:rPr lang="ru-RU" sz="1400" kern="1200" dirty="0">
              <a:latin typeface="Times New Roman" panose="02020603050405020304" pitchFamily="18" charset="0"/>
              <a:cs typeface="Times New Roman" panose="02020603050405020304" pitchFamily="18" charset="0"/>
            </a:rPr>
            <a:t>подконтрольного лица по акту мероприятия по контролю  (в случае несогласия с изложенными в акте мероприятия по контролю фактами обоснование несогласия представляется в налоговый орган в письменной форме </a:t>
          </a:r>
          <a:r>
            <a:rPr lang="ru-RU" sz="1400" b="1" u="sng" kern="1200" dirty="0">
              <a:latin typeface="Times New Roman" panose="02020603050405020304" pitchFamily="18" charset="0"/>
              <a:cs typeface="Times New Roman" panose="02020603050405020304" pitchFamily="18" charset="0"/>
            </a:rPr>
            <a:t>не позднее </a:t>
          </a:r>
          <a:r>
            <a:rPr lang="en-US" sz="1400" b="1" u="sng" kern="1200" dirty="0">
              <a:latin typeface="Times New Roman" panose="02020603050405020304" pitchFamily="18" charset="0"/>
              <a:cs typeface="Times New Roman" panose="02020603050405020304" pitchFamily="18" charset="0"/>
            </a:rPr>
            <a:t>5 (</a:t>
          </a:r>
          <a:r>
            <a:rPr lang="ru-RU" sz="1400" b="1" u="sng" kern="1200" dirty="0">
              <a:latin typeface="Times New Roman" panose="02020603050405020304" pitchFamily="18" charset="0"/>
              <a:cs typeface="Times New Roman" panose="02020603050405020304" pitchFamily="18" charset="0"/>
            </a:rPr>
            <a:t>пяти</a:t>
          </a:r>
          <a:r>
            <a:rPr lang="en-US" sz="1400" b="1" u="sng" kern="1200" dirty="0">
              <a:latin typeface="Times New Roman" panose="02020603050405020304" pitchFamily="18" charset="0"/>
              <a:cs typeface="Times New Roman" panose="02020603050405020304" pitchFamily="18" charset="0"/>
            </a:rPr>
            <a:t>)</a:t>
          </a:r>
          <a:r>
            <a:rPr lang="ru-RU" sz="1400" b="1" u="sng" kern="1200" dirty="0">
              <a:latin typeface="Times New Roman" panose="02020603050405020304" pitchFamily="18" charset="0"/>
              <a:cs typeface="Times New Roman" panose="02020603050405020304" pitchFamily="18" charset="0"/>
            </a:rPr>
            <a:t> календарных дней </a:t>
          </a:r>
          <a:r>
            <a:rPr lang="ru-RU" sz="1400" kern="1200" dirty="0">
              <a:latin typeface="Times New Roman" panose="02020603050405020304" pitchFamily="18" charset="0"/>
              <a:cs typeface="Times New Roman" panose="02020603050405020304" pitchFamily="18" charset="0"/>
            </a:rPr>
            <a:t>с момента подписания акта)</a:t>
          </a:r>
        </a:p>
      </dsp:txBody>
      <dsp:txXfrm>
        <a:off x="245439" y="3836294"/>
        <a:ext cx="7694398" cy="1078752"/>
      </dsp:txXfrm>
    </dsp:sp>
    <dsp:sp modelId="{168BFFF0-9535-4855-A034-88F5D07912B7}">
      <dsp:nvSpPr>
        <dsp:cNvPr id="0" name=""/>
        <dsp:cNvSpPr/>
      </dsp:nvSpPr>
      <dsp:spPr>
        <a:xfrm rot="5339885">
          <a:off x="3850122" y="5045418"/>
          <a:ext cx="236899" cy="84877"/>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ru-RU" sz="1500" kern="1200"/>
        </a:p>
      </dsp:txBody>
      <dsp:txXfrm rot="-5400000">
        <a:off x="3942885" y="4969409"/>
        <a:ext cx="50927" cy="211436"/>
      </dsp:txXfrm>
    </dsp:sp>
    <dsp:sp modelId="{8B0F7AD3-52FA-4E87-A914-D1F6713FDBEE}">
      <dsp:nvSpPr>
        <dsp:cNvPr id="0" name=""/>
        <dsp:cNvSpPr/>
      </dsp:nvSpPr>
      <dsp:spPr>
        <a:xfrm>
          <a:off x="184346" y="5264426"/>
          <a:ext cx="7864204" cy="9455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latin typeface="Times New Roman" panose="02020603050405020304" pitchFamily="18" charset="0"/>
              <a:cs typeface="Times New Roman" panose="02020603050405020304" pitchFamily="18" charset="0"/>
            </a:rPr>
            <a:t>РАССМОТРЕНИЕ АКТА </a:t>
          </a:r>
          <a:r>
            <a:rPr lang="ru-RU" sz="1400" kern="1200" dirty="0">
              <a:latin typeface="Times New Roman" panose="02020603050405020304" pitchFamily="18" charset="0"/>
              <a:cs typeface="Times New Roman" panose="02020603050405020304" pitchFamily="18" charset="0"/>
            </a:rPr>
            <a:t>мероприятия по контролю </a:t>
          </a:r>
          <a:r>
            <a:rPr lang="ru-RU" sz="1400" i="1" kern="1200" dirty="0">
              <a:latin typeface="Times New Roman" panose="02020603050405020304" pitchFamily="18" charset="0"/>
              <a:cs typeface="Times New Roman" panose="02020603050405020304" pitchFamily="18" charset="0"/>
            </a:rPr>
            <a:t>(осуществляется начальником налоговой инспекции либо лицом, его заменяющим</a:t>
          </a:r>
          <a:r>
            <a:rPr lang="ru-RU" sz="1400" kern="1200" dirty="0">
              <a:latin typeface="Times New Roman" panose="02020603050405020304" pitchFamily="18" charset="0"/>
              <a:cs typeface="Times New Roman" panose="02020603050405020304" pitchFamily="18" charset="0"/>
            </a:rPr>
            <a:t>, в срок, установленный налоговым органом, </a:t>
          </a:r>
          <a:r>
            <a:rPr lang="ru-RU" sz="1400" b="1" u="sng" kern="1200" dirty="0">
              <a:latin typeface="Times New Roman" panose="02020603050405020304" pitchFamily="18" charset="0"/>
              <a:cs typeface="Times New Roman" panose="02020603050405020304" pitchFamily="18" charset="0"/>
            </a:rPr>
            <a:t>но не ранее пяти календарных дней </a:t>
          </a:r>
          <a:r>
            <a:rPr lang="ru-RU" sz="1400" kern="1200" dirty="0">
              <a:latin typeface="Times New Roman" panose="02020603050405020304" pitchFamily="18" charset="0"/>
              <a:cs typeface="Times New Roman" panose="02020603050405020304" pitchFamily="18" charset="0"/>
            </a:rPr>
            <a:t>с момента получения акта </a:t>
          </a:r>
          <a:r>
            <a:rPr lang="ru-RU" sz="1400" kern="1200" dirty="0">
              <a:solidFill>
                <a:prstClr val="white"/>
              </a:solidFill>
              <a:latin typeface="Times New Roman" panose="02020603050405020304" pitchFamily="18" charset="0"/>
              <a:ea typeface="+mn-ea"/>
              <a:cs typeface="Times New Roman" panose="02020603050405020304" pitchFamily="18" charset="0"/>
            </a:rPr>
            <a:t>подконтрольным лицом, предусмотренных для предоставления разногласий, в том числе с учетом наличия </a:t>
          </a:r>
          <a:r>
            <a:rPr lang="ru-RU" sz="1400" kern="1200" dirty="0">
              <a:latin typeface="Times New Roman" panose="02020603050405020304" pitchFamily="18" charset="0"/>
              <a:cs typeface="Times New Roman" panose="02020603050405020304" pitchFamily="18" charset="0"/>
            </a:rPr>
            <a:t>разногласий к акту</a:t>
          </a:r>
        </a:p>
      </dsp:txBody>
      <dsp:txXfrm>
        <a:off x="212039" y="5292119"/>
        <a:ext cx="7808818" cy="890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7975C-BB38-4B5D-AE41-46820C712956}">
      <dsp:nvSpPr>
        <dsp:cNvPr id="0" name=""/>
        <dsp:cNvSpPr/>
      </dsp:nvSpPr>
      <dsp:spPr>
        <a:xfrm>
          <a:off x="3750849" y="1656061"/>
          <a:ext cx="1774856" cy="1080024"/>
        </a:xfrm>
        <a:custGeom>
          <a:avLst/>
          <a:gdLst/>
          <a:ahLst/>
          <a:cxnLst/>
          <a:rect l="0" t="0" r="0" b="0"/>
          <a:pathLst>
            <a:path>
              <a:moveTo>
                <a:pt x="0" y="0"/>
              </a:moveTo>
              <a:lnTo>
                <a:pt x="0" y="912016"/>
              </a:lnTo>
              <a:lnTo>
                <a:pt x="1774856" y="912016"/>
              </a:lnTo>
              <a:lnTo>
                <a:pt x="1774856" y="10800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46F22E-9ACF-405C-97E9-4061E00D1C5B}">
      <dsp:nvSpPr>
        <dsp:cNvPr id="0" name=""/>
        <dsp:cNvSpPr/>
      </dsp:nvSpPr>
      <dsp:spPr>
        <a:xfrm>
          <a:off x="1837979" y="1656061"/>
          <a:ext cx="1912870" cy="1080024"/>
        </a:xfrm>
        <a:custGeom>
          <a:avLst/>
          <a:gdLst/>
          <a:ahLst/>
          <a:cxnLst/>
          <a:rect l="0" t="0" r="0" b="0"/>
          <a:pathLst>
            <a:path>
              <a:moveTo>
                <a:pt x="1912870" y="0"/>
              </a:moveTo>
              <a:lnTo>
                <a:pt x="1912870" y="912016"/>
              </a:lnTo>
              <a:lnTo>
                <a:pt x="0" y="912016"/>
              </a:lnTo>
              <a:lnTo>
                <a:pt x="0" y="10800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CFE83A-EA93-456D-B8AC-C960474E00A4}">
      <dsp:nvSpPr>
        <dsp:cNvPr id="0" name=""/>
        <dsp:cNvSpPr/>
      </dsp:nvSpPr>
      <dsp:spPr>
        <a:xfrm>
          <a:off x="-91834" y="-191433"/>
          <a:ext cx="7685369" cy="1847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78C4E4-2676-403F-9274-EDFA4613B021}">
      <dsp:nvSpPr>
        <dsp:cNvPr id="0" name=""/>
        <dsp:cNvSpPr/>
      </dsp:nvSpPr>
      <dsp:spPr>
        <a:xfrm>
          <a:off x="109674" y="0"/>
          <a:ext cx="7685369" cy="1847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a:latin typeface="Times New Roman" panose="02020603050405020304" pitchFamily="18" charset="0"/>
              <a:cs typeface="Times New Roman" panose="02020603050405020304" pitchFamily="18" charset="0"/>
            </a:rPr>
            <a:t>По итогам рассмотрения акта и материалов проверки руководителем ТНИ либо его заместителем может быть принято одно из следующих </a:t>
          </a:r>
          <a:r>
            <a:rPr lang="ru-RU" sz="2400" b="1" kern="1200" dirty="0">
              <a:latin typeface="Times New Roman" panose="02020603050405020304" pitchFamily="18" charset="0"/>
              <a:cs typeface="Times New Roman" panose="02020603050405020304" pitchFamily="18" charset="0"/>
            </a:rPr>
            <a:t>решений</a:t>
          </a:r>
          <a:r>
            <a:rPr lang="ru-RU" sz="2400" kern="1200" dirty="0">
              <a:latin typeface="Times New Roman" panose="02020603050405020304" pitchFamily="18" charset="0"/>
              <a:cs typeface="Times New Roman" panose="02020603050405020304" pitchFamily="18" charset="0"/>
            </a:rPr>
            <a:t>:</a:t>
          </a:r>
        </a:p>
      </dsp:txBody>
      <dsp:txXfrm>
        <a:off x="163785" y="54111"/>
        <a:ext cx="7577147" cy="1739273"/>
      </dsp:txXfrm>
    </dsp:sp>
    <dsp:sp modelId="{1B130A6D-391F-4E43-8C70-133DC6082E5E}">
      <dsp:nvSpPr>
        <dsp:cNvPr id="0" name=""/>
        <dsp:cNvSpPr/>
      </dsp:nvSpPr>
      <dsp:spPr>
        <a:xfrm>
          <a:off x="358448" y="2736086"/>
          <a:ext cx="2959061" cy="24105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27958E-E281-42F8-ADAF-5825B2338180}">
      <dsp:nvSpPr>
        <dsp:cNvPr id="0" name=""/>
        <dsp:cNvSpPr/>
      </dsp:nvSpPr>
      <dsp:spPr>
        <a:xfrm>
          <a:off x="559958" y="2927519"/>
          <a:ext cx="2959061" cy="24105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latin typeface="Times New Roman" panose="02020603050405020304" pitchFamily="18" charset="0"/>
              <a:cs typeface="Times New Roman" panose="02020603050405020304" pitchFamily="18" charset="0"/>
            </a:rPr>
            <a:t>а) об оставлении акта мероприятия по контролю </a:t>
          </a:r>
          <a:r>
            <a:rPr lang="ru-RU" sz="1700" b="1" kern="1200" dirty="0">
              <a:latin typeface="Times New Roman" panose="02020603050405020304" pitchFamily="18" charset="0"/>
              <a:cs typeface="Times New Roman" panose="02020603050405020304" pitchFamily="18" charset="0"/>
            </a:rPr>
            <a:t>БЕЗ ИЗМЕНЕНИЯ </a:t>
          </a:r>
          <a:r>
            <a:rPr lang="ru-RU" sz="1700" kern="1200" dirty="0">
              <a:latin typeface="Times New Roman" panose="02020603050405020304" pitchFamily="18" charset="0"/>
              <a:cs typeface="Times New Roman" panose="02020603050405020304" pitchFamily="18" charset="0"/>
            </a:rPr>
            <a:t>и при наличии нарушений вынесении решения, предписания, представления к нему, в том числе с учетом разногласий к акту</a:t>
          </a:r>
        </a:p>
      </dsp:txBody>
      <dsp:txXfrm>
        <a:off x="630561" y="2998122"/>
        <a:ext cx="2817855" cy="2269342"/>
      </dsp:txXfrm>
    </dsp:sp>
    <dsp:sp modelId="{16EA20C6-B14D-4498-A568-67AF68CE5419}">
      <dsp:nvSpPr>
        <dsp:cNvPr id="0" name=""/>
        <dsp:cNvSpPr/>
      </dsp:nvSpPr>
      <dsp:spPr>
        <a:xfrm>
          <a:off x="3720528" y="2736086"/>
          <a:ext cx="3610355" cy="25025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37C338-1509-4F54-AFEC-D95BE4CF41B4}">
      <dsp:nvSpPr>
        <dsp:cNvPr id="0" name=""/>
        <dsp:cNvSpPr/>
      </dsp:nvSpPr>
      <dsp:spPr>
        <a:xfrm>
          <a:off x="3922037" y="2927519"/>
          <a:ext cx="3610355" cy="25025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kern="1200" dirty="0">
              <a:latin typeface="Times New Roman" panose="02020603050405020304" pitchFamily="18" charset="0"/>
              <a:cs typeface="Times New Roman" panose="02020603050405020304" pitchFamily="18" charset="0"/>
            </a:rPr>
            <a:t>б) о внесении </a:t>
          </a:r>
          <a:r>
            <a:rPr lang="ru-RU" sz="1700" b="1" kern="1200" dirty="0">
              <a:latin typeface="Times New Roman" panose="02020603050405020304" pitchFamily="18" charset="0"/>
              <a:cs typeface="Times New Roman" panose="02020603050405020304" pitchFamily="18" charset="0"/>
            </a:rPr>
            <a:t>ИЗМЕНЕНИЙ и (или) ДОПОЛНЕНИЙ </a:t>
          </a:r>
          <a:r>
            <a:rPr lang="ru-RU" sz="1700" kern="1200" dirty="0">
              <a:latin typeface="Times New Roman" panose="02020603050405020304" pitchFamily="18" charset="0"/>
              <a:cs typeface="Times New Roman" panose="02020603050405020304" pitchFamily="18" charset="0"/>
            </a:rPr>
            <a:t>в акт мероприятия по контролю и при наличии нарушений вынесении решения, предписания, представления к нему, в том числе с учетом разногласий к акту</a:t>
          </a:r>
          <a:endParaRPr lang="ru-RU" sz="17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3995334" y="3000816"/>
        <a:ext cx="3463761" cy="23559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FEE5B-8D38-4652-B392-7086EDA628FD}">
      <dsp:nvSpPr>
        <dsp:cNvPr id="0" name=""/>
        <dsp:cNvSpPr/>
      </dsp:nvSpPr>
      <dsp:spPr>
        <a:xfrm>
          <a:off x="0" y="1093477"/>
          <a:ext cx="749935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9E7AE8-3EFC-4B40-B122-BADB29EAA68E}">
      <dsp:nvSpPr>
        <dsp:cNvPr id="0" name=""/>
        <dsp:cNvSpPr/>
      </dsp:nvSpPr>
      <dsp:spPr>
        <a:xfrm>
          <a:off x="205834" y="609601"/>
          <a:ext cx="6977747" cy="14984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20" tIns="0" rIns="198420" bIns="0" numCol="1" spcCol="1270" anchor="ctr" anchorCtr="0">
          <a:noAutofit/>
        </a:bodyPr>
        <a:lstStyle/>
        <a:p>
          <a:pPr marL="0" lvl="0" indent="0" algn="just" defTabSz="889000">
            <a:lnSpc>
              <a:spcPct val="90000"/>
            </a:lnSpc>
            <a:spcBef>
              <a:spcPct val="0"/>
            </a:spcBef>
            <a:spcAft>
              <a:spcPct val="35000"/>
            </a:spcAft>
            <a:buNone/>
          </a:pPr>
          <a:r>
            <a:rPr lang="ru-RU" sz="2000" b="1" i="1" kern="1200" dirty="0">
              <a:latin typeface="Times New Roman" panose="02020603050405020304" pitchFamily="18" charset="0"/>
              <a:cs typeface="Times New Roman" panose="02020603050405020304" pitchFamily="18" charset="0"/>
            </a:rPr>
            <a:t>ПРЕДПИСАНИЕ</a:t>
          </a:r>
          <a:r>
            <a:rPr lang="ru-RU" sz="2000" kern="1200" dirty="0">
              <a:latin typeface="Times New Roman" panose="02020603050405020304" pitchFamily="18" charset="0"/>
              <a:cs typeface="Times New Roman" panose="02020603050405020304" pitchFamily="18" charset="0"/>
            </a:rPr>
            <a:t> об уплате налогов, сборов и иных обязательных платежей и устранении выявленных нарушений действующего законодательства Приднестровской Молдавской Республики </a:t>
          </a:r>
          <a:r>
            <a:rPr lang="ru-RU" sz="2000" i="1" kern="1200" dirty="0"/>
            <a:t>(</a:t>
          </a:r>
          <a:r>
            <a:rPr lang="ru-RU" sz="2000" i="1" kern="1200" dirty="0">
              <a:solidFill>
                <a:prstClr val="white"/>
              </a:solidFill>
              <a:latin typeface="Times New Roman" panose="02020603050405020304" pitchFamily="18" charset="0"/>
              <a:ea typeface="+mn-ea"/>
              <a:cs typeface="Times New Roman" panose="02020603050405020304" pitchFamily="18" charset="0"/>
            </a:rPr>
            <a:t>срок исполнения – 5 дней);</a:t>
          </a:r>
        </a:p>
      </dsp:txBody>
      <dsp:txXfrm>
        <a:off x="278981" y="682748"/>
        <a:ext cx="6831453" cy="1352135"/>
      </dsp:txXfrm>
    </dsp:sp>
    <dsp:sp modelId="{DA1DBC2C-D012-4565-A2CD-8DAE11CF4444}">
      <dsp:nvSpPr>
        <dsp:cNvPr id="0" name=""/>
        <dsp:cNvSpPr/>
      </dsp:nvSpPr>
      <dsp:spPr>
        <a:xfrm>
          <a:off x="0" y="2234729"/>
          <a:ext cx="749935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BC2A61-F7D0-458E-B5A8-76C8A36CB616}">
      <dsp:nvSpPr>
        <dsp:cNvPr id="0" name=""/>
        <dsp:cNvSpPr/>
      </dsp:nvSpPr>
      <dsp:spPr>
        <a:xfrm>
          <a:off x="234759" y="2206676"/>
          <a:ext cx="6919897" cy="69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20" tIns="0" rIns="198420" bIns="0" numCol="1" spcCol="1270" anchor="ctr" anchorCtr="0">
          <a:noAutofit/>
        </a:bodyPr>
        <a:lstStyle/>
        <a:p>
          <a:pPr marL="0" lvl="0" indent="0" algn="l" defTabSz="889000">
            <a:lnSpc>
              <a:spcPct val="90000"/>
            </a:lnSpc>
            <a:spcBef>
              <a:spcPct val="0"/>
            </a:spcBef>
            <a:spcAft>
              <a:spcPct val="35000"/>
            </a:spcAft>
            <a:buNone/>
          </a:pPr>
          <a:r>
            <a:rPr lang="ru-RU" sz="2000" b="1" i="1" kern="1200" dirty="0">
              <a:latin typeface="Times New Roman" panose="02020603050405020304" pitchFamily="18" charset="0"/>
              <a:cs typeface="Times New Roman" panose="02020603050405020304" pitchFamily="18" charset="0"/>
            </a:rPr>
            <a:t>РЕШЕНИЕ</a:t>
          </a:r>
          <a:r>
            <a:rPr lang="ru-RU" sz="2000" kern="1200" dirty="0">
              <a:latin typeface="Times New Roman" panose="02020603050405020304" pitchFamily="18" charset="0"/>
              <a:cs typeface="Times New Roman" panose="02020603050405020304" pitchFamily="18" charset="0"/>
            </a:rPr>
            <a:t> об уплате финансовых </a:t>
          </a:r>
          <a:r>
            <a:rPr lang="ru-RU" sz="2000" kern="1200" dirty="0">
              <a:solidFill>
                <a:prstClr val="white"/>
              </a:solidFill>
              <a:latin typeface="Times New Roman" panose="02020603050405020304" pitchFamily="18" charset="0"/>
              <a:ea typeface="+mn-ea"/>
              <a:cs typeface="Times New Roman" panose="02020603050405020304" pitchFamily="18" charset="0"/>
            </a:rPr>
            <a:t>санкций </a:t>
          </a:r>
          <a:r>
            <a:rPr lang="ru-RU" sz="2000" i="1" kern="1200" dirty="0">
              <a:solidFill>
                <a:prstClr val="white"/>
              </a:solidFill>
              <a:latin typeface="Times New Roman" panose="02020603050405020304" pitchFamily="18" charset="0"/>
              <a:ea typeface="+mn-ea"/>
              <a:cs typeface="Times New Roman" panose="02020603050405020304" pitchFamily="18" charset="0"/>
            </a:rPr>
            <a:t>(срок исполнения – 30 дней);</a:t>
          </a:r>
        </a:p>
      </dsp:txBody>
      <dsp:txXfrm>
        <a:off x="268819" y="2240736"/>
        <a:ext cx="6851777" cy="629612"/>
      </dsp:txXfrm>
    </dsp:sp>
    <dsp:sp modelId="{D24FEAF2-E990-406F-919B-CED138FAC952}">
      <dsp:nvSpPr>
        <dsp:cNvPr id="0" name=""/>
        <dsp:cNvSpPr/>
      </dsp:nvSpPr>
      <dsp:spPr>
        <a:xfrm>
          <a:off x="0" y="5190727"/>
          <a:ext cx="7499350"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AA9A16-6CB9-4792-A4C0-0CFFD51BE195}">
      <dsp:nvSpPr>
        <dsp:cNvPr id="0" name=""/>
        <dsp:cNvSpPr/>
      </dsp:nvSpPr>
      <dsp:spPr>
        <a:xfrm>
          <a:off x="214837" y="3261503"/>
          <a:ext cx="6959741" cy="25124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20" tIns="0" rIns="198420" bIns="0" numCol="1" spcCol="1270" anchor="ctr" anchorCtr="0">
          <a:noAutofit/>
        </a:bodyPr>
        <a:lstStyle/>
        <a:p>
          <a:pPr marL="0" lvl="0" indent="0" algn="just" defTabSz="889000">
            <a:lnSpc>
              <a:spcPct val="90000"/>
            </a:lnSpc>
            <a:spcBef>
              <a:spcPct val="0"/>
            </a:spcBef>
            <a:spcAft>
              <a:spcPct val="35000"/>
            </a:spcAft>
            <a:buNone/>
          </a:pPr>
          <a:r>
            <a:rPr lang="ru-RU" sz="2000" b="1" i="1" kern="1200" dirty="0">
              <a:latin typeface="Times New Roman" panose="02020603050405020304" pitchFamily="18" charset="0"/>
              <a:cs typeface="Times New Roman" panose="02020603050405020304" pitchFamily="18" charset="0"/>
            </a:rPr>
            <a:t>ПРЕДСТАВЛЕНИЕ</a:t>
          </a:r>
          <a:r>
            <a:rPr lang="ru-RU" sz="2000" kern="1200" dirty="0">
              <a:latin typeface="Times New Roman" panose="02020603050405020304" pitchFamily="18" charset="0"/>
              <a:cs typeface="Times New Roman" panose="02020603050405020304" pitchFamily="18" charset="0"/>
            </a:rPr>
            <a:t> об устранении выявленных нарушений действующего законодательства Приднестровской Молдавской Республики, не повлекших причинения прямого непосредственного ущерба иным лицам, включая государство, в том числе не приведших к занижению налогов и объектов налогообложения, и (или) о привлечении должностных лиц к дисциплинарной и (или) материальной </a:t>
          </a:r>
          <a:r>
            <a:rPr lang="ru-RU" sz="2000" kern="1200" dirty="0">
              <a:solidFill>
                <a:prstClr val="white"/>
              </a:solidFill>
              <a:latin typeface="Times New Roman" panose="02020603050405020304" pitchFamily="18" charset="0"/>
              <a:ea typeface="+mn-ea"/>
              <a:cs typeface="Times New Roman" panose="02020603050405020304" pitchFamily="18" charset="0"/>
            </a:rPr>
            <a:t>ответственности </a:t>
          </a:r>
          <a:r>
            <a:rPr lang="ru-RU" sz="2000" i="1" kern="1200" dirty="0">
              <a:solidFill>
                <a:prstClr val="white"/>
              </a:solidFill>
              <a:latin typeface="Times New Roman" panose="02020603050405020304" pitchFamily="18" charset="0"/>
              <a:ea typeface="+mn-ea"/>
              <a:cs typeface="Times New Roman" panose="02020603050405020304" pitchFamily="18" charset="0"/>
            </a:rPr>
            <a:t>(срок исполнения – в срок, установленный налоговым органом).</a:t>
          </a:r>
        </a:p>
      </dsp:txBody>
      <dsp:txXfrm>
        <a:off x="337486" y="3384152"/>
        <a:ext cx="6714443" cy="22671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01C3D-B645-4B39-8EA1-C8B760C96E49}">
      <dsp:nvSpPr>
        <dsp:cNvPr id="0" name=""/>
        <dsp:cNvSpPr/>
      </dsp:nvSpPr>
      <dsp:spPr>
        <a:xfrm>
          <a:off x="27" y="166060"/>
          <a:ext cx="7843834" cy="8448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just" defTabSz="889000">
            <a:lnSpc>
              <a:spcPct val="90000"/>
            </a:lnSpc>
            <a:spcBef>
              <a:spcPct val="0"/>
            </a:spcBef>
            <a:spcAft>
              <a:spcPct val="35000"/>
            </a:spcAft>
            <a:buNone/>
          </a:pPr>
          <a:r>
            <a:rPr lang="ru-RU" sz="2000" kern="1200" dirty="0">
              <a:latin typeface="Times New Roman" panose="02020603050405020304" pitchFamily="18" charset="0"/>
              <a:cs typeface="Times New Roman" panose="02020603050405020304" pitchFamily="18" charset="0"/>
            </a:rPr>
            <a:t>Подведомственность и сроки подачи и рассмотрения жалобы на постановление по делу об административном правонарушении</a:t>
          </a:r>
          <a:endParaRPr lang="ru-RU" sz="2000" b="0" kern="1200" dirty="0">
            <a:latin typeface="Times New Roman" panose="02020603050405020304" pitchFamily="18" charset="0"/>
            <a:cs typeface="Times New Roman" panose="02020603050405020304" pitchFamily="18" charset="0"/>
          </a:endParaRPr>
        </a:p>
      </dsp:txBody>
      <dsp:txXfrm>
        <a:off x="24772" y="190805"/>
        <a:ext cx="7794344" cy="795373"/>
      </dsp:txXfrm>
    </dsp:sp>
    <dsp:sp modelId="{C00CCC0B-C826-447E-A0F2-3E6625A847CF}">
      <dsp:nvSpPr>
        <dsp:cNvPr id="0" name=""/>
        <dsp:cNvSpPr/>
      </dsp:nvSpPr>
      <dsp:spPr>
        <a:xfrm>
          <a:off x="71465" y="1269031"/>
          <a:ext cx="1415299" cy="141529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4F1DAE-3563-4BEB-88CE-CDBC449AD057}">
      <dsp:nvSpPr>
        <dsp:cNvPr id="0" name=""/>
        <dsp:cNvSpPr/>
      </dsp:nvSpPr>
      <dsp:spPr>
        <a:xfrm>
          <a:off x="1824050" y="1066799"/>
          <a:ext cx="5876383" cy="242933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ru-RU" sz="1400" kern="1200" dirty="0">
              <a:latin typeface="Times New Roman" panose="02020603050405020304" pitchFamily="18" charset="0"/>
              <a:cs typeface="Times New Roman" panose="02020603050405020304" pitchFamily="18" charset="0"/>
            </a:rPr>
            <a:t>      Жалоба на постановление по делу об административном правонарушении, вынесенное территориальным налоговым органом, может быть </a:t>
          </a:r>
          <a:r>
            <a:rPr lang="ru-RU" sz="1400" b="1" kern="1200" dirty="0">
              <a:latin typeface="Times New Roman" panose="02020603050405020304" pitchFamily="18" charset="0"/>
              <a:cs typeface="Times New Roman" panose="02020603050405020304" pitchFamily="18" charset="0"/>
            </a:rPr>
            <a:t>подана в вышестоящий орган </a:t>
          </a:r>
          <a:r>
            <a:rPr lang="ru-RU" sz="1400" kern="1200" dirty="0">
              <a:latin typeface="Times New Roman" panose="02020603050405020304" pitchFamily="18" charset="0"/>
              <a:cs typeface="Times New Roman" panose="02020603050405020304" pitchFamily="18" charset="0"/>
            </a:rPr>
            <a:t>(Министерство финансов Приднестровской Молдавской Республики) в течение </a:t>
          </a:r>
          <a:r>
            <a:rPr lang="ru-RU" sz="1400" b="1" i="1" kern="1200" dirty="0">
              <a:latin typeface="Times New Roman" panose="02020603050405020304" pitchFamily="18" charset="0"/>
              <a:cs typeface="Times New Roman" panose="02020603050405020304" pitchFamily="18" charset="0"/>
            </a:rPr>
            <a:t>10 (десяти)</a:t>
          </a:r>
          <a:r>
            <a:rPr lang="ru-RU" sz="1400" i="1" kern="1200" dirty="0">
              <a:latin typeface="Times New Roman" panose="02020603050405020304" pitchFamily="18" charset="0"/>
              <a:cs typeface="Times New Roman" panose="02020603050405020304" pitchFamily="18" charset="0"/>
            </a:rPr>
            <a:t> </a:t>
          </a:r>
          <a:r>
            <a:rPr lang="ru-RU" sz="1400" kern="1200" dirty="0">
              <a:latin typeface="Times New Roman" panose="02020603050405020304" pitchFamily="18" charset="0"/>
              <a:cs typeface="Times New Roman" panose="02020603050405020304" pitchFamily="18" charset="0"/>
            </a:rPr>
            <a:t>календарных дней со дня вручения или получения копии постановления</a:t>
          </a:r>
          <a:r>
            <a:rPr lang="ru-RU" sz="1400" kern="1200" dirty="0"/>
            <a:t>.</a:t>
          </a:r>
        </a:p>
        <a:p>
          <a:pPr marL="0" marR="0" lvl="0" indent="0" algn="just" defTabSz="914400" eaLnBrk="1" fontAlgn="auto" latinLnBrk="0" hangingPunct="1">
            <a:lnSpc>
              <a:spcPct val="100000"/>
            </a:lnSpc>
            <a:spcBef>
              <a:spcPct val="0"/>
            </a:spcBef>
            <a:spcAft>
              <a:spcPts val="0"/>
            </a:spcAft>
            <a:buClrTx/>
            <a:buSzTx/>
            <a:buFontTx/>
            <a:buNone/>
            <a:tabLst/>
            <a:defRPr/>
          </a:pPr>
          <a:r>
            <a:rPr lang="ru-RU" sz="1400" kern="1200" dirty="0">
              <a:solidFill>
                <a:prstClr val="white"/>
              </a:solidFill>
              <a:latin typeface="Times New Roman" panose="02020603050405020304" pitchFamily="18" charset="0"/>
              <a:ea typeface="+mn-ea"/>
              <a:cs typeface="Times New Roman" panose="02020603050405020304" pitchFamily="18" charset="0"/>
            </a:rPr>
            <a:t>      Пропущенный по уважительной причине срок для подачи жалобы может быть восстановлен судьей, правомочным рассматривать жалобу, по ходатайству лица, подающего жалобу.</a:t>
          </a:r>
        </a:p>
      </dsp:txBody>
      <dsp:txXfrm>
        <a:off x="1942662" y="1185411"/>
        <a:ext cx="5639159" cy="2192109"/>
      </dsp:txXfrm>
    </dsp:sp>
    <dsp:sp modelId="{F05FC9E9-DABD-4F6F-9EF2-CEF87C655F02}">
      <dsp:nvSpPr>
        <dsp:cNvPr id="0" name=""/>
        <dsp:cNvSpPr/>
      </dsp:nvSpPr>
      <dsp:spPr>
        <a:xfrm>
          <a:off x="250048" y="3733804"/>
          <a:ext cx="1415299" cy="141529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C03FC-6F7F-4070-9188-0DA0A21F902D}">
      <dsp:nvSpPr>
        <dsp:cNvPr id="0" name=""/>
        <dsp:cNvSpPr/>
      </dsp:nvSpPr>
      <dsp:spPr>
        <a:xfrm>
          <a:off x="1824050" y="3690552"/>
          <a:ext cx="5876383" cy="110636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just" defTabSz="622300">
            <a:lnSpc>
              <a:spcPct val="90000"/>
            </a:lnSpc>
            <a:spcBef>
              <a:spcPct val="0"/>
            </a:spcBef>
            <a:spcAft>
              <a:spcPct val="35000"/>
            </a:spcAft>
            <a:buNone/>
          </a:pPr>
          <a:r>
            <a:rPr lang="ru-RU" sz="1400" kern="1200" dirty="0">
              <a:latin typeface="Times New Roman" panose="02020603050405020304" pitchFamily="18" charset="0"/>
              <a:cs typeface="Times New Roman" panose="02020603050405020304" pitchFamily="18" charset="0"/>
            </a:rPr>
            <a:t>Жалоба на постановление по делу об административном правонарушении </a:t>
          </a:r>
          <a:r>
            <a:rPr lang="ru-RU" sz="1400" b="1" kern="1200" dirty="0">
              <a:latin typeface="Times New Roman" panose="02020603050405020304" pitchFamily="18" charset="0"/>
              <a:cs typeface="Times New Roman" panose="02020603050405020304" pitchFamily="18" charset="0"/>
            </a:rPr>
            <a:t>подлежит рассмотрению </a:t>
          </a:r>
          <a:r>
            <a:rPr lang="ru-RU" sz="1400" b="1" i="1" kern="1200" dirty="0">
              <a:latin typeface="Times New Roman" panose="02020603050405020304" pitchFamily="18" charset="0"/>
              <a:cs typeface="Times New Roman" panose="02020603050405020304" pitchFamily="18" charset="0"/>
            </a:rPr>
            <a:t>в десятидневный срок </a:t>
          </a:r>
          <a:r>
            <a:rPr lang="ru-RU" sz="1400" b="1" kern="1200" dirty="0">
              <a:latin typeface="Times New Roman" panose="02020603050405020304" pitchFamily="18" charset="0"/>
              <a:cs typeface="Times New Roman" panose="02020603050405020304" pitchFamily="18" charset="0"/>
            </a:rPr>
            <a:t>со дня ее поступления со всеми материалами дела </a:t>
          </a:r>
          <a:r>
            <a:rPr lang="ru-RU" sz="1400" kern="1200" dirty="0">
              <a:latin typeface="Times New Roman" panose="02020603050405020304" pitchFamily="18" charset="0"/>
              <a:cs typeface="Times New Roman" panose="02020603050405020304" pitchFamily="18" charset="0"/>
            </a:rPr>
            <a:t>в вышестоящий налоговый орган (Министерство финансов Приднестровской Молдавской Республики), правомочный рассматривать жалобу.</a:t>
          </a:r>
        </a:p>
      </dsp:txBody>
      <dsp:txXfrm>
        <a:off x="1878068" y="3744570"/>
        <a:ext cx="5768347" cy="9983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4B4C8-CBE7-4281-8606-28E7A1BB35BD}">
      <dsp:nvSpPr>
        <dsp:cNvPr id="0" name=""/>
        <dsp:cNvSpPr/>
      </dsp:nvSpPr>
      <dsp:spPr>
        <a:xfrm rot="5400000">
          <a:off x="-113039" y="235238"/>
          <a:ext cx="753593" cy="5275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t>1</a:t>
          </a:r>
        </a:p>
      </dsp:txBody>
      <dsp:txXfrm rot="-5400000">
        <a:off x="1" y="385957"/>
        <a:ext cx="527515" cy="226078"/>
      </dsp:txXfrm>
    </dsp:sp>
    <dsp:sp modelId="{A04AAAC0-EA7E-49C1-BBD7-1F114AF6ADFE}">
      <dsp:nvSpPr>
        <dsp:cNvPr id="0" name=""/>
        <dsp:cNvSpPr/>
      </dsp:nvSpPr>
      <dsp:spPr>
        <a:xfrm rot="5400000">
          <a:off x="3676439" y="-3035835"/>
          <a:ext cx="489835" cy="67876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latin typeface="Times New Roman" panose="02020603050405020304" pitchFamily="18" charset="0"/>
              <a:cs typeface="Times New Roman" panose="02020603050405020304" pitchFamily="18" charset="0"/>
            </a:rPr>
            <a:t>объявляется, кто рассматривает жалобу, какая жалоба подлежит рассмотрению, кем подана жалоба;</a:t>
          </a:r>
        </a:p>
      </dsp:txBody>
      <dsp:txXfrm rot="-5400000">
        <a:off x="527515" y="137001"/>
        <a:ext cx="6763772" cy="442011"/>
      </dsp:txXfrm>
    </dsp:sp>
    <dsp:sp modelId="{311A30CD-EAA4-4297-985F-0DD326535A02}">
      <dsp:nvSpPr>
        <dsp:cNvPr id="0" name=""/>
        <dsp:cNvSpPr/>
      </dsp:nvSpPr>
      <dsp:spPr>
        <a:xfrm rot="5400000">
          <a:off x="-113039" y="1022522"/>
          <a:ext cx="753593" cy="5275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t>2</a:t>
          </a:r>
        </a:p>
      </dsp:txBody>
      <dsp:txXfrm rot="-5400000">
        <a:off x="1" y="1173241"/>
        <a:ext cx="527515" cy="226078"/>
      </dsp:txXfrm>
    </dsp:sp>
    <dsp:sp modelId="{DAAFE3A6-A5E9-4A88-87EE-49303DCE25ED}">
      <dsp:nvSpPr>
        <dsp:cNvPr id="0" name=""/>
        <dsp:cNvSpPr/>
      </dsp:nvSpPr>
      <dsp:spPr>
        <a:xfrm rot="5400000">
          <a:off x="3564000" y="-2239440"/>
          <a:ext cx="714714" cy="67876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latin typeface="Times New Roman" panose="02020603050405020304" pitchFamily="18" charset="0"/>
              <a:cs typeface="Times New Roman" panose="02020603050405020304" pitchFamily="18" charset="0"/>
            </a:rPr>
            <a:t>устанавливается явка физического лица либо представителя физического лица, или представителя юридического лица, в отношении которых вынесено постановление по делу, а также явка вызванных для участия в рассмотрении жалобы лиц;</a:t>
          </a:r>
        </a:p>
      </dsp:txBody>
      <dsp:txXfrm rot="-5400000">
        <a:off x="527516" y="831933"/>
        <a:ext cx="6752795" cy="644936"/>
      </dsp:txXfrm>
    </dsp:sp>
    <dsp:sp modelId="{A654ED23-8A82-464C-9226-4F5635773C08}">
      <dsp:nvSpPr>
        <dsp:cNvPr id="0" name=""/>
        <dsp:cNvSpPr/>
      </dsp:nvSpPr>
      <dsp:spPr>
        <a:xfrm rot="5400000">
          <a:off x="-113039" y="1706477"/>
          <a:ext cx="753593" cy="5275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t>3</a:t>
          </a:r>
        </a:p>
      </dsp:txBody>
      <dsp:txXfrm rot="-5400000">
        <a:off x="1" y="1857196"/>
        <a:ext cx="527515" cy="226078"/>
      </dsp:txXfrm>
    </dsp:sp>
    <dsp:sp modelId="{47E9C6C1-E648-4009-8FD3-7DBDCB645A15}">
      <dsp:nvSpPr>
        <dsp:cNvPr id="0" name=""/>
        <dsp:cNvSpPr/>
      </dsp:nvSpPr>
      <dsp:spPr>
        <a:xfrm rot="5400000">
          <a:off x="3676439" y="-1555485"/>
          <a:ext cx="489835" cy="67876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latin typeface="Times New Roman" panose="02020603050405020304" pitchFamily="18" charset="0"/>
              <a:cs typeface="Times New Roman" panose="02020603050405020304" pitchFamily="18" charset="0"/>
            </a:rPr>
            <a:t>проверяются полномочия представителей физического или юридического лица, защитника, представителя;</a:t>
          </a:r>
        </a:p>
      </dsp:txBody>
      <dsp:txXfrm rot="-5400000">
        <a:off x="527515" y="1617351"/>
        <a:ext cx="6763772" cy="442011"/>
      </dsp:txXfrm>
    </dsp:sp>
    <dsp:sp modelId="{B3C7E6F0-17A2-45FD-B5F0-3A2B5FE6F7F2}">
      <dsp:nvSpPr>
        <dsp:cNvPr id="0" name=""/>
        <dsp:cNvSpPr/>
      </dsp:nvSpPr>
      <dsp:spPr>
        <a:xfrm rot="5400000">
          <a:off x="-113039" y="2516984"/>
          <a:ext cx="753593" cy="5275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t>4</a:t>
          </a:r>
        </a:p>
      </dsp:txBody>
      <dsp:txXfrm rot="-5400000">
        <a:off x="1" y="2667703"/>
        <a:ext cx="527515" cy="226078"/>
      </dsp:txXfrm>
    </dsp:sp>
    <dsp:sp modelId="{3779EA85-F142-4910-8B20-176E0C97F7B6}">
      <dsp:nvSpPr>
        <dsp:cNvPr id="0" name=""/>
        <dsp:cNvSpPr/>
      </dsp:nvSpPr>
      <dsp:spPr>
        <a:xfrm rot="5400000">
          <a:off x="3549888" y="-744978"/>
          <a:ext cx="742938" cy="67876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ru-RU" sz="1400" kern="1200" dirty="0">
              <a:latin typeface="Times New Roman" panose="02020603050405020304" pitchFamily="18" charset="0"/>
              <a:cs typeface="Times New Roman" panose="02020603050405020304" pitchFamily="18" charset="0"/>
            </a:rPr>
            <a:t>выясняются причины неявки участников производства по делу и принимается решение о рассмотрении жалобы в отсутствие указанных лиц либо об отложении рассмотрения жалобы;</a:t>
          </a:r>
        </a:p>
        <a:p>
          <a:pPr marL="57150" lvl="1" indent="0" algn="l" defTabSz="444500">
            <a:lnSpc>
              <a:spcPct val="90000"/>
            </a:lnSpc>
            <a:spcBef>
              <a:spcPct val="0"/>
            </a:spcBef>
            <a:spcAft>
              <a:spcPct val="15000"/>
            </a:spcAft>
            <a:buNone/>
          </a:pPr>
          <a:endParaRPr lang="ru-RU" sz="1400" kern="1200" dirty="0"/>
        </a:p>
      </dsp:txBody>
      <dsp:txXfrm rot="-5400000">
        <a:off x="527516" y="2313661"/>
        <a:ext cx="6751417" cy="670404"/>
      </dsp:txXfrm>
    </dsp:sp>
    <dsp:sp modelId="{865F1024-F3CD-4423-BAA6-E305D0D759C9}">
      <dsp:nvSpPr>
        <dsp:cNvPr id="0" name=""/>
        <dsp:cNvSpPr/>
      </dsp:nvSpPr>
      <dsp:spPr>
        <a:xfrm rot="5400000">
          <a:off x="-113039" y="3195325"/>
          <a:ext cx="753593" cy="5275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t>5</a:t>
          </a:r>
        </a:p>
      </dsp:txBody>
      <dsp:txXfrm rot="-5400000">
        <a:off x="1" y="3346044"/>
        <a:ext cx="527515" cy="226078"/>
      </dsp:txXfrm>
    </dsp:sp>
    <dsp:sp modelId="{7D5746CC-9338-4459-A5F4-178475FD47E1}">
      <dsp:nvSpPr>
        <dsp:cNvPr id="0" name=""/>
        <dsp:cNvSpPr/>
      </dsp:nvSpPr>
      <dsp:spPr>
        <a:xfrm rot="5400000">
          <a:off x="3676439" y="-61023"/>
          <a:ext cx="489835" cy="67876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latin typeface="Times New Roman" panose="02020603050405020304" pitchFamily="18" charset="0"/>
              <a:cs typeface="Times New Roman" panose="02020603050405020304" pitchFamily="18" charset="0"/>
            </a:rPr>
            <a:t>разъясняются права и обязанности лиц, участвующих в рассмотрении жалобы;</a:t>
          </a:r>
        </a:p>
        <a:p>
          <a:pPr marL="114300" lvl="1" indent="-114300" algn="l" defTabSz="622300">
            <a:lnSpc>
              <a:spcPct val="90000"/>
            </a:lnSpc>
            <a:spcBef>
              <a:spcPct val="0"/>
            </a:spcBef>
            <a:spcAft>
              <a:spcPct val="15000"/>
            </a:spcAft>
            <a:buChar char="•"/>
          </a:pPr>
          <a:r>
            <a:rPr lang="ru-RU" sz="1400" kern="1200" dirty="0">
              <a:latin typeface="Times New Roman" panose="02020603050405020304" pitchFamily="18" charset="0"/>
              <a:cs typeface="Times New Roman" panose="02020603050405020304" pitchFamily="18" charset="0"/>
            </a:rPr>
            <a:t> разрешаются заявленные отводы и ходатайства;</a:t>
          </a:r>
        </a:p>
      </dsp:txBody>
      <dsp:txXfrm rot="-5400000">
        <a:off x="527515" y="3111813"/>
        <a:ext cx="6763772" cy="442011"/>
      </dsp:txXfrm>
    </dsp:sp>
    <dsp:sp modelId="{3C4E8B7F-3D0F-4B6B-BE36-FC25BC56BE19}">
      <dsp:nvSpPr>
        <dsp:cNvPr id="0" name=""/>
        <dsp:cNvSpPr/>
      </dsp:nvSpPr>
      <dsp:spPr>
        <a:xfrm rot="5400000">
          <a:off x="-113039" y="3884895"/>
          <a:ext cx="753593" cy="5275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t>6</a:t>
          </a:r>
        </a:p>
      </dsp:txBody>
      <dsp:txXfrm rot="-5400000">
        <a:off x="1" y="4035614"/>
        <a:ext cx="527515" cy="226078"/>
      </dsp:txXfrm>
    </dsp:sp>
    <dsp:sp modelId="{96734AB0-7669-4794-85CE-9C96B8693058}">
      <dsp:nvSpPr>
        <dsp:cNvPr id="0" name=""/>
        <dsp:cNvSpPr/>
      </dsp:nvSpPr>
      <dsp:spPr>
        <a:xfrm rot="5400000">
          <a:off x="3676439" y="622932"/>
          <a:ext cx="489835" cy="67876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latin typeface="Times New Roman" panose="02020603050405020304" pitchFamily="18" charset="0"/>
              <a:cs typeface="Times New Roman" panose="02020603050405020304" pitchFamily="18" charset="0"/>
            </a:rPr>
            <a:t>оглашается жалоба на постановление по делу об административном правонарушении;</a:t>
          </a:r>
        </a:p>
      </dsp:txBody>
      <dsp:txXfrm rot="-5400000">
        <a:off x="527515" y="3795768"/>
        <a:ext cx="6763772" cy="442011"/>
      </dsp:txXfrm>
    </dsp:sp>
    <dsp:sp modelId="{A8D5E826-AB4C-4BC9-AC9F-43CA3DBACEEC}">
      <dsp:nvSpPr>
        <dsp:cNvPr id="0" name=""/>
        <dsp:cNvSpPr/>
      </dsp:nvSpPr>
      <dsp:spPr>
        <a:xfrm rot="5400000">
          <a:off x="-113039" y="4937922"/>
          <a:ext cx="753593" cy="5275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t>7</a:t>
          </a:r>
        </a:p>
      </dsp:txBody>
      <dsp:txXfrm rot="-5400000">
        <a:off x="1" y="5088641"/>
        <a:ext cx="527515" cy="226078"/>
      </dsp:txXfrm>
    </dsp:sp>
    <dsp:sp modelId="{1323F1F5-D81E-432A-B8CF-1E9B29427EE5}">
      <dsp:nvSpPr>
        <dsp:cNvPr id="0" name=""/>
        <dsp:cNvSpPr/>
      </dsp:nvSpPr>
      <dsp:spPr>
        <a:xfrm rot="5400000">
          <a:off x="3307368" y="1675959"/>
          <a:ext cx="1227979" cy="67876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ru-RU" sz="1200"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ru-RU" sz="1200" kern="1200" dirty="0">
              <a:latin typeface="Times New Roman" panose="02020603050405020304" pitchFamily="18" charset="0"/>
              <a:cs typeface="Times New Roman" panose="02020603050405020304" pitchFamily="18" charset="0"/>
            </a:rPr>
            <a:t>проверяются на основании имеющихся в деле и дополнительно представленных материалов законность и обоснованность вынесенного постановления, в частности, </a:t>
          </a:r>
          <a:r>
            <a:rPr lang="ru-RU" sz="1200" b="1" kern="1200" dirty="0">
              <a:latin typeface="Times New Roman" panose="02020603050405020304" pitchFamily="18" charset="0"/>
              <a:cs typeface="Times New Roman" panose="02020603050405020304" pitchFamily="18" charset="0"/>
            </a:rPr>
            <a:t>заслушиваются объяснения физического лица или представителя юридического лица</a:t>
          </a:r>
          <a:r>
            <a:rPr lang="ru-RU" sz="1200" kern="1200" dirty="0">
              <a:latin typeface="Times New Roman" panose="02020603050405020304" pitchFamily="18" charset="0"/>
              <a:cs typeface="Times New Roman" panose="02020603050405020304" pitchFamily="18" charset="0"/>
            </a:rPr>
            <a:t>, в отношении которых вынесено постановление по делу об административном правонарушении; </a:t>
          </a:r>
          <a:r>
            <a:rPr lang="ru-RU" sz="1200" b="1" kern="1200" dirty="0">
              <a:latin typeface="Times New Roman" panose="02020603050405020304" pitchFamily="18" charset="0"/>
              <a:cs typeface="Times New Roman" panose="02020603050405020304" pitchFamily="18" charset="0"/>
            </a:rPr>
            <a:t>при необходимости заслушиваются показания других лиц</a:t>
          </a:r>
          <a:r>
            <a:rPr lang="ru-RU" sz="1200" kern="1200" dirty="0">
              <a:latin typeface="Times New Roman" panose="02020603050405020304" pitchFamily="18" charset="0"/>
              <a:cs typeface="Times New Roman" panose="02020603050405020304" pitchFamily="18" charset="0"/>
            </a:rPr>
            <a:t>, участвующих в рассмотрении жалобы, пояснения специалиста и заключение эксперта, </a:t>
          </a:r>
          <a:r>
            <a:rPr lang="ru-RU" sz="1200" b="1" kern="1200" dirty="0">
              <a:latin typeface="Times New Roman" panose="02020603050405020304" pitchFamily="18" charset="0"/>
              <a:cs typeface="Times New Roman" panose="02020603050405020304" pitchFamily="18" charset="0"/>
            </a:rPr>
            <a:t>исследуются иные доказательства</a:t>
          </a:r>
          <a:r>
            <a:rPr lang="ru-RU" sz="1200" kern="1200" dirty="0">
              <a:latin typeface="Times New Roman" panose="02020603050405020304" pitchFamily="18" charset="0"/>
              <a:cs typeface="Times New Roman" panose="02020603050405020304" pitchFamily="18" charset="0"/>
            </a:rPr>
            <a:t>, осуществляются другие процессуальные действия в соответствии с КоАП ПМР</a:t>
          </a:r>
        </a:p>
        <a:p>
          <a:pPr marL="114300" lvl="1" indent="-114300" algn="l" defTabSz="533400">
            <a:lnSpc>
              <a:spcPct val="90000"/>
            </a:lnSpc>
            <a:spcBef>
              <a:spcPct val="0"/>
            </a:spcBef>
            <a:spcAft>
              <a:spcPct val="15000"/>
            </a:spcAft>
            <a:buChar char="•"/>
          </a:pPr>
          <a:endParaRPr lang="ru-RU" sz="1200" kern="1200" dirty="0"/>
        </a:p>
      </dsp:txBody>
      <dsp:txXfrm rot="-5400000">
        <a:off x="527516" y="4515757"/>
        <a:ext cx="6727739" cy="11080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89C32-8684-4013-91C2-3B2B6D8DFCE7}">
      <dsp:nvSpPr>
        <dsp:cNvPr id="0" name=""/>
        <dsp:cNvSpPr/>
      </dsp:nvSpPr>
      <dsp:spPr>
        <a:xfrm>
          <a:off x="1008515" y="2653987"/>
          <a:ext cx="669147" cy="1273656"/>
        </a:xfrm>
        <a:custGeom>
          <a:avLst/>
          <a:gdLst/>
          <a:ahLst/>
          <a:cxnLst/>
          <a:rect l="0" t="0" r="0" b="0"/>
          <a:pathLst>
            <a:path>
              <a:moveTo>
                <a:pt x="0" y="0"/>
              </a:moveTo>
              <a:lnTo>
                <a:pt x="334573" y="0"/>
              </a:lnTo>
              <a:lnTo>
                <a:pt x="334573" y="1273656"/>
              </a:lnTo>
              <a:lnTo>
                <a:pt x="669147" y="12736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307120" y="3254847"/>
        <a:ext cx="71936" cy="71936"/>
      </dsp:txXfrm>
    </dsp:sp>
    <dsp:sp modelId="{4E7B7C52-195D-46F3-A995-5688FA3993BE}">
      <dsp:nvSpPr>
        <dsp:cNvPr id="0" name=""/>
        <dsp:cNvSpPr/>
      </dsp:nvSpPr>
      <dsp:spPr>
        <a:xfrm>
          <a:off x="1008515" y="2608267"/>
          <a:ext cx="669147" cy="91440"/>
        </a:xfrm>
        <a:custGeom>
          <a:avLst/>
          <a:gdLst/>
          <a:ahLst/>
          <a:cxnLst/>
          <a:rect l="0" t="0" r="0" b="0"/>
          <a:pathLst>
            <a:path>
              <a:moveTo>
                <a:pt x="0" y="45720"/>
              </a:moveTo>
              <a:lnTo>
                <a:pt x="334573" y="45720"/>
              </a:lnTo>
              <a:lnTo>
                <a:pt x="334573" y="58732"/>
              </a:lnTo>
              <a:lnTo>
                <a:pt x="669147" y="587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326357" y="2637255"/>
        <a:ext cx="33463" cy="33463"/>
      </dsp:txXfrm>
    </dsp:sp>
    <dsp:sp modelId="{46D467AB-C7AF-4BA1-8B5F-BEE64F048C14}">
      <dsp:nvSpPr>
        <dsp:cNvPr id="0" name=""/>
        <dsp:cNvSpPr/>
      </dsp:nvSpPr>
      <dsp:spPr>
        <a:xfrm>
          <a:off x="1008515" y="1406355"/>
          <a:ext cx="669147" cy="1247631"/>
        </a:xfrm>
        <a:custGeom>
          <a:avLst/>
          <a:gdLst/>
          <a:ahLst/>
          <a:cxnLst/>
          <a:rect l="0" t="0" r="0" b="0"/>
          <a:pathLst>
            <a:path>
              <a:moveTo>
                <a:pt x="0" y="1247631"/>
              </a:moveTo>
              <a:lnTo>
                <a:pt x="334573" y="1247631"/>
              </a:lnTo>
              <a:lnTo>
                <a:pt x="334573" y="0"/>
              </a:lnTo>
              <a:lnTo>
                <a:pt x="66914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307695" y="1994778"/>
        <a:ext cx="70787" cy="70787"/>
      </dsp:txXfrm>
    </dsp:sp>
    <dsp:sp modelId="{B47C6E65-ED8A-4CEF-B60C-781A2948C0FD}">
      <dsp:nvSpPr>
        <dsp:cNvPr id="0" name=""/>
        <dsp:cNvSpPr/>
      </dsp:nvSpPr>
      <dsp:spPr>
        <a:xfrm rot="16200000">
          <a:off x="-2149730" y="2149730"/>
          <a:ext cx="5307975" cy="10085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ru-RU" sz="3000" kern="1200" dirty="0">
              <a:latin typeface="Times New Roman" panose="02020603050405020304" pitchFamily="18" charset="0"/>
              <a:cs typeface="Times New Roman" panose="02020603050405020304" pitchFamily="18" charset="0"/>
            </a:rPr>
            <a:t>Органы власти</a:t>
          </a:r>
        </a:p>
      </dsp:txBody>
      <dsp:txXfrm>
        <a:off x="-2149730" y="2149730"/>
        <a:ext cx="5307975" cy="1008515"/>
      </dsp:txXfrm>
    </dsp:sp>
    <dsp:sp modelId="{D2AC9023-677B-4B73-A3AB-E3F45360A897}">
      <dsp:nvSpPr>
        <dsp:cNvPr id="0" name=""/>
        <dsp:cNvSpPr/>
      </dsp:nvSpPr>
      <dsp:spPr>
        <a:xfrm>
          <a:off x="1677662" y="902098"/>
          <a:ext cx="6152981" cy="10085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u-RU" sz="2000" b="1" kern="1200" dirty="0">
              <a:latin typeface="Times New Roman" panose="02020603050405020304" pitchFamily="18" charset="0"/>
              <a:cs typeface="Times New Roman" panose="02020603050405020304" pitchFamily="18" charset="0"/>
            </a:rPr>
            <a:t>Министерство финансов ПМР  </a:t>
          </a:r>
        </a:p>
        <a:p>
          <a:pPr marL="0" lvl="0" indent="0" algn="ctr" defTabSz="889000">
            <a:lnSpc>
              <a:spcPct val="90000"/>
            </a:lnSpc>
            <a:spcBef>
              <a:spcPct val="0"/>
            </a:spcBef>
            <a:spcAft>
              <a:spcPct val="35000"/>
            </a:spcAft>
            <a:buNone/>
          </a:pPr>
          <a:r>
            <a:rPr lang="ru-RU" sz="2000" kern="1200" dirty="0">
              <a:latin typeface="Times New Roman" panose="02020603050405020304" pitchFamily="18" charset="0"/>
              <a:cs typeface="Times New Roman" panose="02020603050405020304" pitchFamily="18" charset="0"/>
            </a:rPr>
            <a:t>– по налогам и иным обязательным платежам в РБ и ЕГФСС + финансовые санкции во все бюджеты</a:t>
          </a:r>
        </a:p>
      </dsp:txBody>
      <dsp:txXfrm>
        <a:off x="1677662" y="902098"/>
        <a:ext cx="6152981" cy="1008515"/>
      </dsp:txXfrm>
    </dsp:sp>
    <dsp:sp modelId="{CFDD4552-9E0F-4153-B653-C0EC87BAF023}">
      <dsp:nvSpPr>
        <dsp:cNvPr id="0" name=""/>
        <dsp:cNvSpPr/>
      </dsp:nvSpPr>
      <dsp:spPr>
        <a:xfrm>
          <a:off x="1677662" y="2162742"/>
          <a:ext cx="6172895" cy="10085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u-RU" sz="1800" b="1" kern="1200" dirty="0">
              <a:latin typeface="Times New Roman" panose="02020603050405020304" pitchFamily="18" charset="0"/>
              <a:cs typeface="Times New Roman" panose="02020603050405020304" pitchFamily="18" charset="0"/>
            </a:rPr>
            <a:t>Государственные администрации городов и районов</a:t>
          </a:r>
        </a:p>
        <a:p>
          <a:pPr marL="0" lvl="0" indent="0" algn="ctr" defTabSz="800100">
            <a:lnSpc>
              <a:spcPct val="90000"/>
            </a:lnSpc>
            <a:spcBef>
              <a:spcPct val="0"/>
            </a:spcBef>
            <a:spcAft>
              <a:spcPct val="35000"/>
            </a:spcAft>
            <a:buNone/>
          </a:pPr>
          <a:r>
            <a:rPr lang="ru-RU" sz="1800" kern="1200" dirty="0">
              <a:latin typeface="Times New Roman" panose="02020603050405020304" pitchFamily="18" charset="0"/>
              <a:cs typeface="Times New Roman" panose="02020603050405020304" pitchFamily="18" charset="0"/>
            </a:rPr>
            <a:t> – по налогам и иным обязательным платежам в МБ</a:t>
          </a:r>
        </a:p>
      </dsp:txBody>
      <dsp:txXfrm>
        <a:off x="1677662" y="2162742"/>
        <a:ext cx="6172895" cy="1008515"/>
      </dsp:txXfrm>
    </dsp:sp>
    <dsp:sp modelId="{673F1591-BB5A-4025-A475-83C17E39F69A}">
      <dsp:nvSpPr>
        <dsp:cNvPr id="0" name=""/>
        <dsp:cNvSpPr/>
      </dsp:nvSpPr>
      <dsp:spPr>
        <a:xfrm>
          <a:off x="1677662" y="3423386"/>
          <a:ext cx="6152981" cy="10085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ru-RU" sz="1900" b="1" kern="1200" dirty="0">
              <a:latin typeface="Times New Roman" panose="02020603050405020304" pitchFamily="18" charset="0"/>
              <a:cs typeface="Times New Roman" panose="02020603050405020304" pitchFamily="18" charset="0"/>
            </a:rPr>
            <a:t>ТНИ и суды </a:t>
          </a:r>
        </a:p>
        <a:p>
          <a:pPr marL="0" lvl="0" indent="0" algn="ctr" defTabSz="844550">
            <a:lnSpc>
              <a:spcPct val="90000"/>
            </a:lnSpc>
            <a:spcBef>
              <a:spcPct val="0"/>
            </a:spcBef>
            <a:spcAft>
              <a:spcPct val="35000"/>
            </a:spcAft>
            <a:buNone/>
          </a:pPr>
          <a:r>
            <a:rPr lang="ru-RU" sz="1900" kern="1200" dirty="0">
              <a:latin typeface="Times New Roman" panose="02020603050405020304" pitchFamily="18" charset="0"/>
              <a:cs typeface="Times New Roman" panose="02020603050405020304" pitchFamily="18" charset="0"/>
            </a:rPr>
            <a:t>– по административным штрафам (отсрочки и рассрочки), в зависимости от того, кто наложил штраф</a:t>
          </a:r>
        </a:p>
      </dsp:txBody>
      <dsp:txXfrm>
        <a:off x="1677662" y="3423386"/>
        <a:ext cx="6152981" cy="100851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3B8995-81EC-4889-AA32-02933CDE5FD4}" type="datetimeFigureOut">
              <a:rPr lang="ru-RU" smtClean="0"/>
              <a:t>23.06.2022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BCABD-9933-4100-99B8-5DA2D4573D13}" type="slidenum">
              <a:rPr lang="ru-RU" smtClean="0"/>
              <a:t>‹#›</a:t>
            </a:fld>
            <a:endParaRPr lang="ru-RU"/>
          </a:p>
        </p:txBody>
      </p:sp>
    </p:spTree>
    <p:extLst>
      <p:ext uri="{BB962C8B-B14F-4D97-AF65-F5344CB8AC3E}">
        <p14:creationId xmlns:p14="http://schemas.microsoft.com/office/powerpoint/2010/main" val="3538343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5CBCABD-9933-4100-99B8-5DA2D4573D13}" type="slidenum">
              <a:rPr lang="ru-RU" smtClean="0"/>
              <a:t>12</a:t>
            </a:fld>
            <a:endParaRPr lang="ru-RU"/>
          </a:p>
        </p:txBody>
      </p:sp>
    </p:spTree>
    <p:extLst>
      <p:ext uri="{BB962C8B-B14F-4D97-AF65-F5344CB8AC3E}">
        <p14:creationId xmlns:p14="http://schemas.microsoft.com/office/powerpoint/2010/main" val="353761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B19B0651-EE4F-4900-A07F-96A6BFA9D0F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23.06.2022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pPr/>
              <a:t>23.06.2022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emf"/><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hyperlink" Target="#sub_29"/><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rybnitsa@minfin-pmr.org" TargetMode="External"/><Relationship Id="rId3" Type="http://schemas.openxmlformats.org/officeDocument/2006/relationships/hyperlink" Target="mailto:tiraspol@minfin-pmr.org" TargetMode="External"/><Relationship Id="rId7" Type="http://schemas.openxmlformats.org/officeDocument/2006/relationships/hyperlink" Target="mailto:dubossary@minfin-pmr.org" TargetMode="Externa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mailto:grig@minfin-pmr.org" TargetMode="External"/><Relationship Id="rId5" Type="http://schemas.openxmlformats.org/officeDocument/2006/relationships/hyperlink" Target="mailto:slob@minfin-pmr.org" TargetMode="External"/><Relationship Id="rId4" Type="http://schemas.openxmlformats.org/officeDocument/2006/relationships/hyperlink" Target="mailto:bendery@minfin-pmr.org" TargetMode="External"/><Relationship Id="rId9" Type="http://schemas.openxmlformats.org/officeDocument/2006/relationships/hyperlink" Target="mailto:kamenka@minfin-pmr.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jpe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87553" y="4572000"/>
            <a:ext cx="7406640" cy="2760712"/>
          </a:xfrm>
        </p:spPr>
        <p:txBody>
          <a:bodyPr>
            <a:normAutofit/>
          </a:bodyPr>
          <a:lstStyle/>
          <a:p>
            <a:pPr algn="ctr"/>
            <a:r>
              <a:rPr lang="ru-RU" sz="3400" b="1" dirty="0"/>
              <a:t>Досудебное урегулирование налоговых споров</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873" y="868604"/>
            <a:ext cx="7620000" cy="5076825"/>
          </a:xfrm>
          <a:prstGeom prst="rect">
            <a:avLst/>
          </a:prstGeom>
        </p:spPr>
      </p:pic>
    </p:spTree>
    <p:extLst>
      <p:ext uri="{BB962C8B-B14F-4D97-AF65-F5344CB8AC3E}">
        <p14:creationId xmlns:p14="http://schemas.microsoft.com/office/powerpoint/2010/main" val="915247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5029378" y="4917056"/>
            <a:ext cx="396262" cy="369332"/>
          </a:xfrm>
          <a:prstGeom prst="rect">
            <a:avLst/>
          </a:prstGeom>
        </p:spPr>
        <p:txBody>
          <a:bodyPr wrap="none">
            <a:spAutoFit/>
          </a:bodyPr>
          <a:lstStyle/>
          <a:p>
            <a:pPr algn="ctr"/>
            <a:r>
              <a:rPr lang="ru-RU" b="1" dirty="0"/>
              <a:t>    </a:t>
            </a:r>
          </a:p>
        </p:txBody>
      </p:sp>
      <p:graphicFrame>
        <p:nvGraphicFramePr>
          <p:cNvPr id="28" name="Схема 27"/>
          <p:cNvGraphicFramePr/>
          <p:nvPr>
            <p:extLst>
              <p:ext uri="{D42A27DB-BD31-4B8C-83A1-F6EECF244321}">
                <p14:modId xmlns:p14="http://schemas.microsoft.com/office/powerpoint/2010/main" val="1350522358"/>
              </p:ext>
            </p:extLst>
          </p:nvPr>
        </p:nvGraphicFramePr>
        <p:xfrm>
          <a:off x="1071538" y="304800"/>
          <a:ext cx="7843862"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4"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0200" y="1828800"/>
            <a:ext cx="429036" cy="86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14718" y="4253535"/>
            <a:ext cx="429036" cy="86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829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375842" y="1219200"/>
            <a:ext cx="6387157" cy="5355312"/>
          </a:xfrm>
          <a:prstGeom prst="rect">
            <a:avLst/>
          </a:prstGeom>
        </p:spPr>
        <p:txBody>
          <a:bodyPr wrap="square">
            <a:spAutoFit/>
          </a:bodyPr>
          <a:lstStyle/>
          <a:p>
            <a:pPr algn="just"/>
            <a:r>
              <a:rPr lang="ru-RU" dirty="0"/>
              <a:t> </a:t>
            </a:r>
          </a:p>
          <a:p>
            <a:pPr algn="just"/>
            <a:r>
              <a:rPr lang="ru-RU" dirty="0"/>
              <a:t> </a:t>
            </a:r>
          </a:p>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Жалоба на постановление по делу об административном правонарушении рассматривается </a:t>
            </a:r>
            <a:r>
              <a:rPr lang="ru-RU" b="1" dirty="0">
                <a:latin typeface="Times New Roman" panose="02020603050405020304" pitchFamily="18" charset="0"/>
                <a:cs typeface="Times New Roman" panose="02020603050405020304" pitchFamily="18" charset="0"/>
              </a:rPr>
              <a:t>должностным лицом, уполномоченным министром финансов </a:t>
            </a:r>
            <a:r>
              <a:rPr lang="ru-RU" dirty="0">
                <a:latin typeface="Times New Roman" panose="02020603050405020304" pitchFamily="18" charset="0"/>
                <a:cs typeface="Times New Roman" panose="02020603050405020304" pitchFamily="18" charset="0"/>
              </a:rPr>
              <a:t>Приднестровской Молдавской Республики.</a:t>
            </a:r>
          </a:p>
          <a:p>
            <a:pPr marL="285750" indent="-285750" algn="just">
              <a:buFont typeface="Wingdings" panose="05000000000000000000" pitchFamily="2" charset="2"/>
              <a:buChar char="Ø"/>
            </a:pPr>
            <a:endParaRPr lang="ru-RU"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ru-RU"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Должностные лица, уполномоченные на рассмотрение жалоб, в целях их объективного и всестороннего рассмотрения, имеют право: </a:t>
            </a:r>
            <a:r>
              <a:rPr lang="ru-RU" b="1" dirty="0">
                <a:latin typeface="Times New Roman" panose="02020603050405020304" pitchFamily="18" charset="0"/>
                <a:cs typeface="Times New Roman" panose="02020603050405020304" pitchFamily="18" charset="0"/>
              </a:rPr>
              <a:t>привлекать должностных лиц </a:t>
            </a:r>
            <a:r>
              <a:rPr lang="ru-RU" dirty="0">
                <a:latin typeface="Times New Roman" panose="02020603050405020304" pitchFamily="18" charset="0"/>
                <a:cs typeface="Times New Roman" panose="02020603050405020304" pitchFamily="18" charset="0"/>
              </a:rPr>
              <a:t>Министерства финансов Приднестровской Молдавской Республики по согласованию с министром финансов Приднестровской Молдавской Республики, в том числе </a:t>
            </a:r>
            <a:r>
              <a:rPr lang="ru-RU" b="1" dirty="0">
                <a:latin typeface="Times New Roman" panose="02020603050405020304" pitchFamily="18" charset="0"/>
                <a:cs typeface="Times New Roman" panose="02020603050405020304" pitchFamily="18" charset="0"/>
              </a:rPr>
              <a:t>путем создания экспертной группы </a:t>
            </a:r>
            <a:r>
              <a:rPr lang="ru-RU" dirty="0">
                <a:latin typeface="Times New Roman" panose="02020603050405020304" pitchFamily="18" charset="0"/>
                <a:cs typeface="Times New Roman" panose="02020603050405020304" pitchFamily="18" charset="0"/>
              </a:rPr>
              <a:t>по вопросам рассмотрения жалоб, а также </a:t>
            </a:r>
            <a:r>
              <a:rPr lang="ru-RU" b="1" dirty="0">
                <a:latin typeface="Times New Roman" panose="02020603050405020304" pitchFamily="18" charset="0"/>
                <a:cs typeface="Times New Roman" panose="02020603050405020304" pitchFamily="18" charset="0"/>
              </a:rPr>
              <a:t>запрашивать, соответствующие документы, и пояснения необходимые для рассмотрения жалобы по существу.</a:t>
            </a:r>
          </a:p>
          <a:p>
            <a:pPr lvl="0" algn="just"/>
            <a:endParaRPr lang="ru-RU" dirty="0"/>
          </a:p>
        </p:txBody>
      </p:sp>
      <p:sp>
        <p:nvSpPr>
          <p:cNvPr id="4" name="Заголовок 1"/>
          <p:cNvSpPr txBox="1">
            <a:spLocks/>
          </p:cNvSpPr>
          <p:nvPr/>
        </p:nvSpPr>
        <p:spPr>
          <a:xfrm>
            <a:off x="0" y="-27384"/>
            <a:ext cx="9144000" cy="1246584"/>
          </a:xfrm>
          <a:prstGeom prst="rect">
            <a:avLst/>
          </a:prstGeom>
          <a:solidFill>
            <a:srgbClr val="002060"/>
          </a:solidFill>
        </p:spPr>
        <p:txBody>
          <a:bodyPr vert="horz" lIns="91440" tIns="45720" rIns="91440" bIns="45720" rtlCol="0" anchor="ctr">
            <a:normAutofit/>
          </a:bodyPr>
          <a:lstStyle/>
          <a:p>
            <a:pPr algn="ctr">
              <a:spcBef>
                <a:spcPct val="0"/>
              </a:spcBef>
              <a:defRPr/>
            </a:pPr>
            <a:r>
              <a:rPr kumimoji="0" lang="ru-RU"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rPr>
              <a:t>        </a:t>
            </a:r>
            <a:r>
              <a:rPr lang="ru-RU" sz="2000" b="1" dirty="0">
                <a:solidFill>
                  <a:schemeClr val="bg1"/>
                </a:solidFill>
                <a:latin typeface="Times New Roman" panose="02020603050405020304" pitchFamily="18" charset="0"/>
                <a:cs typeface="Times New Roman" panose="02020603050405020304" pitchFamily="18" charset="0"/>
              </a:rPr>
              <a:t>Рассмотрение жалоб на постановление по делу об административном правонарушении вышестоящим органом (должностным лицом) и подготовка решений</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pic>
        <p:nvPicPr>
          <p:cNvPr id="6" name="Рисунок 5"/>
          <p:cNvPicPr>
            <a:picLocks noChangeAspect="1"/>
          </p:cNvPicPr>
          <p:nvPr/>
        </p:nvPicPr>
        <p:blipFill>
          <a:blip r:embed="rId2"/>
          <a:stretch>
            <a:fillRect/>
          </a:stretch>
        </p:blipFill>
        <p:spPr>
          <a:xfrm>
            <a:off x="27709" y="908720"/>
            <a:ext cx="2348134" cy="1834480"/>
          </a:xfrm>
          <a:prstGeom prst="rect">
            <a:avLst/>
          </a:prstGeom>
        </p:spPr>
      </p:pic>
    </p:spTree>
    <p:extLst>
      <p:ext uri="{BB962C8B-B14F-4D97-AF65-F5344CB8AC3E}">
        <p14:creationId xmlns:p14="http://schemas.microsoft.com/office/powerpoint/2010/main" val="1587727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52400" y="125016"/>
            <a:ext cx="9144000" cy="936104"/>
          </a:xfrm>
          <a:prstGeom prst="rect">
            <a:avLst/>
          </a:prstGeom>
          <a:solidFill>
            <a:srgbClr val="002060"/>
          </a:solidFill>
        </p:spPr>
        <p:txBody>
          <a:bodyPr vert="horz" lIns="91440" tIns="45720" rIns="91440" bIns="45720" rtlCol="0" anchor="ctr">
            <a:normAutofit/>
          </a:bodyPr>
          <a:lstStyle/>
          <a:p>
            <a:pPr algn="ctr">
              <a:spcBef>
                <a:spcPct val="0"/>
              </a:spcBef>
              <a:defRPr/>
            </a:pPr>
            <a:r>
              <a:rPr kumimoji="0" lang="ru-RU"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rPr>
              <a:t>        </a:t>
            </a:r>
            <a:r>
              <a:rPr lang="ru-RU" sz="2000" b="1" dirty="0">
                <a:solidFill>
                  <a:schemeClr val="bg1"/>
                </a:solidFill>
              </a:rPr>
              <a:t>Порядок рассмотрения жалобы на постановление по делу об административном правонарушении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graphicFrame>
        <p:nvGraphicFramePr>
          <p:cNvPr id="5" name="Схема 4"/>
          <p:cNvGraphicFramePr/>
          <p:nvPr>
            <p:extLst>
              <p:ext uri="{D42A27DB-BD31-4B8C-83A1-F6EECF244321}">
                <p14:modId xmlns:p14="http://schemas.microsoft.com/office/powerpoint/2010/main" val="4031961544"/>
              </p:ext>
            </p:extLst>
          </p:nvPr>
        </p:nvGraphicFramePr>
        <p:xfrm>
          <a:off x="1600200" y="1097004"/>
          <a:ext cx="7315200" cy="5796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830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0" y="-27384"/>
            <a:ext cx="9144000" cy="936104"/>
          </a:xfrm>
          <a:prstGeom prst="rect">
            <a:avLst/>
          </a:prstGeom>
          <a:solidFill>
            <a:srgbClr val="002060"/>
          </a:solidFill>
        </p:spPr>
        <p:txBody>
          <a:bodyPr vert="horz" lIns="91440" tIns="45720" rIns="91440" bIns="45720" rtlCol="0" anchor="ctr">
            <a:noAutofit/>
          </a:bodyPr>
          <a:lstStyle/>
          <a:p>
            <a:pPr lvl="0" algn="ctr">
              <a:spcBef>
                <a:spcPct val="0"/>
              </a:spcBef>
            </a:pPr>
            <a:r>
              <a:rPr lang="ru-RU" sz="2800" b="1" dirty="0">
                <a:solidFill>
                  <a:schemeClr val="bg1"/>
                </a:solidFill>
              </a:rPr>
              <a:t>Решение по жалобе на постановление по делу об административном правонарушении </a:t>
            </a:r>
            <a:endParaRPr lang="ru-RU" sz="2800" b="1" dirty="0">
              <a:solidFill>
                <a:schemeClr val="bg1"/>
              </a:solidFill>
              <a:latin typeface="Arial" pitchFamily="34" charset="0"/>
              <a:ea typeface="+mj-ea"/>
              <a:cs typeface="Arial" pitchFamily="34" charset="0"/>
            </a:endParaRPr>
          </a:p>
        </p:txBody>
      </p:sp>
      <p:sp>
        <p:nvSpPr>
          <p:cNvPr id="17409" name="Rectangle 1"/>
          <p:cNvSpPr>
            <a:spLocks noChangeArrowheads="1"/>
          </p:cNvSpPr>
          <p:nvPr/>
        </p:nvSpPr>
        <p:spPr bwMode="auto">
          <a:xfrm>
            <a:off x="1229296" y="867818"/>
            <a:ext cx="763431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400" dirty="0"/>
              <a:t>           </a:t>
            </a:r>
            <a:r>
              <a:rPr lang="ru-RU" sz="1400" dirty="0">
                <a:latin typeface="Times New Roman" panose="02020603050405020304" pitchFamily="18" charset="0"/>
                <a:cs typeface="Times New Roman" panose="02020603050405020304" pitchFamily="18" charset="0"/>
              </a:rPr>
              <a:t>По результатам рассмотрения жалобы на постановление по делу об административном правонарушении выносится одно из следующих решений:</a:t>
            </a:r>
          </a:p>
          <a:p>
            <a:r>
              <a:rPr lang="ru-RU" sz="1400" dirty="0">
                <a:latin typeface="Times New Roman" panose="02020603050405020304" pitchFamily="18" charset="0"/>
                <a:cs typeface="Times New Roman" panose="02020603050405020304" pitchFamily="18" charset="0"/>
              </a:rPr>
              <a:t>          а) </a:t>
            </a:r>
            <a:r>
              <a:rPr lang="ru-RU" sz="1400" b="1" dirty="0">
                <a:latin typeface="Times New Roman" panose="02020603050405020304" pitchFamily="18" charset="0"/>
                <a:cs typeface="Times New Roman" panose="02020603050405020304" pitchFamily="18" charset="0"/>
              </a:rPr>
              <a:t>об оставлении постановления без изменения, а жалобы – без удовлетворения</a:t>
            </a:r>
            <a:r>
              <a:rPr lang="ru-RU" sz="1400" dirty="0">
                <a:latin typeface="Times New Roman" panose="02020603050405020304" pitchFamily="18" charset="0"/>
                <a:cs typeface="Times New Roman" panose="02020603050405020304" pitchFamily="18" charset="0"/>
              </a:rPr>
              <a:t>;</a:t>
            </a:r>
          </a:p>
          <a:p>
            <a:r>
              <a:rPr lang="ru-RU" sz="1400" dirty="0">
                <a:latin typeface="Times New Roman" panose="02020603050405020304" pitchFamily="18" charset="0"/>
                <a:cs typeface="Times New Roman" panose="02020603050405020304" pitchFamily="18" charset="0"/>
              </a:rPr>
              <a:t>          б) </a:t>
            </a:r>
            <a:r>
              <a:rPr lang="ru-RU" sz="1400" b="1" dirty="0">
                <a:latin typeface="Times New Roman" panose="02020603050405020304" pitchFamily="18" charset="0"/>
                <a:cs typeface="Times New Roman" panose="02020603050405020304" pitchFamily="18" charset="0"/>
              </a:rPr>
              <a:t>об изменении постановления</a:t>
            </a:r>
            <a:r>
              <a:rPr lang="ru-RU" sz="1400" dirty="0">
                <a:latin typeface="Times New Roman" panose="02020603050405020304" pitchFamily="18" charset="0"/>
                <a:cs typeface="Times New Roman" panose="02020603050405020304" pitchFamily="18" charset="0"/>
              </a:rPr>
              <a:t>, если при этом не усиливается административное наказание или иным образом не ухудшается положение лица, в отношении которого вынесено постановление;</a:t>
            </a:r>
          </a:p>
          <a:p>
            <a:r>
              <a:rPr lang="ru-RU" sz="1400" dirty="0">
                <a:latin typeface="Times New Roman" panose="02020603050405020304" pitchFamily="18" charset="0"/>
                <a:cs typeface="Times New Roman" panose="02020603050405020304" pitchFamily="18" charset="0"/>
              </a:rPr>
              <a:t>          в) </a:t>
            </a:r>
            <a:r>
              <a:rPr lang="ru-RU" sz="1400" b="1" dirty="0">
                <a:latin typeface="Times New Roman" panose="02020603050405020304" pitchFamily="18" charset="0"/>
                <a:cs typeface="Times New Roman" panose="02020603050405020304" pitchFamily="18" charset="0"/>
              </a:rPr>
              <a:t>об отмене постановления и о прекращении производства по делу</a:t>
            </a:r>
            <a:r>
              <a:rPr lang="ru-RU" sz="1400" dirty="0">
                <a:latin typeface="Times New Roman" panose="02020603050405020304" pitchFamily="18" charset="0"/>
                <a:cs typeface="Times New Roman" panose="02020603050405020304" pitchFamily="18" charset="0"/>
              </a:rPr>
              <a:t> при наличии хотя бы одного из обстоятельств, предусмотренных </a:t>
            </a:r>
            <a:r>
              <a:rPr lang="ru-RU" sz="1400" dirty="0">
                <a:latin typeface="Times New Roman" panose="02020603050405020304" pitchFamily="18" charset="0"/>
                <a:cs typeface="Times New Roman" panose="02020603050405020304" pitchFamily="18" charset="0"/>
                <a:hlinkClick r:id="rId2" action="ppaction://hlinkfile">
                  <a:extLst>
                    <a:ext uri="{A12FA001-AC4F-418D-AE19-62706E023703}">
                      <ahyp:hlinkClr xmlns:ahyp="http://schemas.microsoft.com/office/drawing/2018/hyperlinkcolor" val="tx"/>
                    </a:ext>
                  </a:extLst>
                </a:hlinkClick>
              </a:rPr>
              <a:t>статьями 2.16, 24.5 </a:t>
            </a:r>
            <a:r>
              <a:rPr lang="ru-RU" sz="1400" dirty="0">
                <a:latin typeface="Times New Roman" panose="02020603050405020304" pitchFamily="18" charset="0"/>
                <a:cs typeface="Times New Roman" panose="02020603050405020304" pitchFamily="18" charset="0"/>
              </a:rPr>
              <a:t>КоАП ПМР, а также при недоказанности обстоятельств, на основании которых было вынесено постановление;</a:t>
            </a:r>
          </a:p>
          <a:p>
            <a:r>
              <a:rPr lang="ru-RU" sz="1400" dirty="0">
                <a:latin typeface="Times New Roman" panose="02020603050405020304" pitchFamily="18" charset="0"/>
                <a:cs typeface="Times New Roman" panose="02020603050405020304" pitchFamily="18" charset="0"/>
              </a:rPr>
              <a:t>          г</a:t>
            </a:r>
            <a:r>
              <a:rPr lang="ru-RU" sz="1400" b="1" dirty="0">
                <a:latin typeface="Times New Roman" panose="02020603050405020304" pitchFamily="18" charset="0"/>
                <a:cs typeface="Times New Roman" panose="02020603050405020304" pitchFamily="18" charset="0"/>
              </a:rPr>
              <a:t>) об отмене постановления и о возвращении дела на новое рассмотрение </a:t>
            </a:r>
            <a:r>
              <a:rPr lang="ru-RU" sz="1400" dirty="0">
                <a:latin typeface="Times New Roman" panose="02020603050405020304" pitchFamily="18" charset="0"/>
                <a:cs typeface="Times New Roman" panose="02020603050405020304" pitchFamily="18" charset="0"/>
              </a:rPr>
              <a:t>судье, в орган, должностному лицу, правомочным рассмотреть дело, в случаях существенного нарушения процессуальных требований, предусмотренных КоАП ПМР, если это не позволило всесторонне, полно и объективно рассмотреть дело, а также в связи с необходимостью применения закона об административном правонарушении, влекущем назначение более строгого административного наказания, если потерпевшим по делу подана жалоба на мягкость примененного административного наказания;</a:t>
            </a:r>
          </a:p>
          <a:p>
            <a:pPr algn="just"/>
            <a:r>
              <a:rPr lang="ru-RU" sz="1400" dirty="0">
                <a:latin typeface="Times New Roman" panose="02020603050405020304" pitchFamily="18" charset="0"/>
                <a:cs typeface="Times New Roman" panose="02020603050405020304" pitchFamily="18" charset="0"/>
              </a:rPr>
              <a:t>        д) </a:t>
            </a:r>
            <a:r>
              <a:rPr lang="ru-RU" sz="1400" b="1" dirty="0">
                <a:latin typeface="Times New Roman" panose="02020603050405020304" pitchFamily="18" charset="0"/>
                <a:cs typeface="Times New Roman" panose="02020603050405020304" pitchFamily="18" charset="0"/>
              </a:rPr>
              <a:t>об отмене постановления и о направлении дела на рассмотрение по подведомственности</a:t>
            </a:r>
            <a:r>
              <a:rPr lang="ru-RU" sz="1400" dirty="0">
                <a:latin typeface="Times New Roman" panose="02020603050405020304" pitchFamily="18" charset="0"/>
                <a:cs typeface="Times New Roman" panose="02020603050405020304" pitchFamily="18" charset="0"/>
              </a:rPr>
              <a:t>, если при рассмотрении жалобы установлено, что постановление было вынесено неправомочными органом, должностным лицом. (Ст.31.7 КоАП ПМР)</a:t>
            </a:r>
          </a:p>
          <a:p>
            <a:r>
              <a:rPr lang="ru-RU" dirty="0">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ü"/>
            </a:pPr>
            <a:r>
              <a:rPr lang="ru-RU" sz="1400" dirty="0">
                <a:latin typeface="Times New Roman" panose="02020603050405020304" pitchFamily="18" charset="0"/>
                <a:cs typeface="Times New Roman" panose="02020603050405020304" pitchFamily="18" charset="0"/>
              </a:rPr>
              <a:t>Решение по жалобе на постановление по делу об административном правонарушении оглашается немедленно после его вынесения.</a:t>
            </a:r>
          </a:p>
        </p:txBody>
      </p: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057400"/>
            <a:ext cx="639268" cy="1285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2"/>
          <p:cNvSpPr txBox="1">
            <a:spLocks noChangeArrowheads="1"/>
          </p:cNvSpPr>
          <p:nvPr/>
        </p:nvSpPr>
        <p:spPr bwMode="auto">
          <a:xfrm>
            <a:off x="1066800" y="5917654"/>
            <a:ext cx="7924800" cy="861774"/>
          </a:xfrm>
          <a:prstGeom prst="rect">
            <a:avLst/>
          </a:prstGeom>
          <a:solidFill>
            <a:schemeClr val="bg1"/>
          </a:solidFill>
          <a:ln w="28575">
            <a:solidFill>
              <a:srgbClr val="FF0000"/>
            </a:solidFill>
            <a:miter lim="800000"/>
            <a:headEnd/>
            <a:tailEnd/>
          </a:ln>
        </p:spPr>
        <p:txBody>
          <a:bodyPr wrap="square">
            <a:spAutoFit/>
          </a:bodyPr>
          <a:lstStyle/>
          <a:p>
            <a:pPr algn="just"/>
            <a:r>
              <a:rPr lang="ru-RU" sz="1600" dirty="0">
                <a:latin typeface="Times New Roman" panose="02020603050405020304" pitchFamily="18" charset="0"/>
                <a:cs typeface="Times New Roman" panose="02020603050405020304" pitchFamily="18" charset="0"/>
              </a:rPr>
              <a:t>        Решение по результатам рассмотрения жалобы может быть обжаловано (опротестовано) в порядке и в сроки, установленные КоАП ПМР.</a:t>
            </a:r>
          </a:p>
          <a:p>
            <a:pPr marL="342900" indent="-342900" algn="just">
              <a:buFont typeface="Wingdings" pitchFamily="2" charset="2"/>
              <a:buChar char="Ø"/>
            </a:pPr>
            <a:endParaRPr lang="ru-RU" dirty="0">
              <a:solidFill>
                <a:srgbClr val="FF0000"/>
              </a:solidFill>
              <a:latin typeface="Arial" pitchFamily="34" charset="0"/>
              <a:cs typeface="Arial" pitchFamily="34" charset="0"/>
            </a:endParaRPr>
          </a:p>
        </p:txBody>
      </p:sp>
      <p:pic>
        <p:nvPicPr>
          <p:cNvPr id="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46" y="5838633"/>
            <a:ext cx="878377" cy="1000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2755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32EAA1-A3AB-403B-A425-2B799FBB3FA4}"/>
              </a:ext>
            </a:extLst>
          </p:cNvPr>
          <p:cNvSpPr>
            <a:spLocks noGrp="1"/>
          </p:cNvSpPr>
          <p:nvPr>
            <p:ph type="title"/>
          </p:nvPr>
        </p:nvSpPr>
        <p:spPr>
          <a:xfrm>
            <a:off x="1371600" y="1981200"/>
            <a:ext cx="7574280" cy="1295400"/>
          </a:xfrm>
        </p:spPr>
        <p:txBody>
          <a:bodyPr>
            <a:normAutofit fontScale="90000"/>
          </a:bodyPr>
          <a:lstStyle/>
          <a:p>
            <a:pPr algn="ctr"/>
            <a:r>
              <a:rPr lang="ru-RU" sz="4400" b="1" dirty="0">
                <a:solidFill>
                  <a:schemeClr val="accent6">
                    <a:lumMod val="75000"/>
                  </a:schemeClr>
                </a:solidFill>
                <a:effectLst/>
                <a:latin typeface="Times New Roman" panose="02020603050405020304" pitchFamily="18" charset="0"/>
                <a:cs typeface="Times New Roman" panose="02020603050405020304" pitchFamily="18" charset="0"/>
              </a:rPr>
              <a:t>Порядок рассмотрения жалоб налогоплательщиков на принятые ненормативные правовые акты налоговых органов, действия или бездействие их должностных лиц</a:t>
            </a:r>
          </a:p>
        </p:txBody>
      </p:sp>
      <p:pic>
        <p:nvPicPr>
          <p:cNvPr id="5" name="Рисунок 4">
            <a:extLst>
              <a:ext uri="{FF2B5EF4-FFF2-40B4-BE49-F238E27FC236}">
                <a16:creationId xmlns:a16="http://schemas.microsoft.com/office/drawing/2014/main" id="{34C00B00-6B17-4344-8C3F-0109779CD7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0" y="4871530"/>
            <a:ext cx="2526653" cy="1204998"/>
          </a:xfrm>
          <a:prstGeom prst="rect">
            <a:avLst/>
          </a:prstGeom>
        </p:spPr>
      </p:pic>
    </p:spTree>
    <p:extLst>
      <p:ext uri="{BB962C8B-B14F-4D97-AF65-F5344CB8AC3E}">
        <p14:creationId xmlns:p14="http://schemas.microsoft.com/office/powerpoint/2010/main" val="2373437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4850" y="186605"/>
            <a:ext cx="8458200" cy="572366"/>
          </a:xfrm>
        </p:spPr>
        <p:txBody>
          <a:bodyPr>
            <a:noAutofit/>
          </a:bodyPr>
          <a:lstStyle/>
          <a:p>
            <a:pPr algn="ctr"/>
            <a:r>
              <a:rPr lang="ru-RU" sz="2100" b="1" dirty="0">
                <a:effectLst/>
                <a:latin typeface="Times New Roman" panose="02020603050405020304" pitchFamily="18" charset="0"/>
                <a:cs typeface="Times New Roman" panose="02020603050405020304" pitchFamily="18" charset="0"/>
              </a:rPr>
              <a:t>Заявитель и его представители</a:t>
            </a:r>
            <a:endParaRPr lang="ru-RU" sz="21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01961" y="877165"/>
            <a:ext cx="7943088" cy="5943600"/>
          </a:xfrm>
        </p:spPr>
        <p:txBody>
          <a:bodyPr>
            <a:normAutofit fontScale="32500" lnSpcReduction="20000"/>
          </a:bodyPr>
          <a:lstStyle/>
          <a:p>
            <a:pPr marL="82296" indent="457200" algn="just">
              <a:buNone/>
            </a:pPr>
            <a:r>
              <a:rPr lang="ru-RU" sz="4900" dirty="0">
                <a:latin typeface="Times New Roman" panose="02020603050405020304" pitchFamily="18" charset="0"/>
                <a:cs typeface="Times New Roman" panose="02020603050405020304" pitchFamily="18" charset="0"/>
              </a:rPr>
              <a:t>Заявитель может </a:t>
            </a:r>
            <a:r>
              <a:rPr lang="ru-RU" sz="4900" b="1" i="1" dirty="0">
                <a:solidFill>
                  <a:schemeClr val="accent6"/>
                </a:solidFill>
                <a:latin typeface="Times New Roman" panose="02020603050405020304" pitchFamily="18" charset="0"/>
                <a:cs typeface="Times New Roman" panose="02020603050405020304" pitchFamily="18" charset="0"/>
              </a:rPr>
              <a:t>лично</a:t>
            </a:r>
            <a:r>
              <a:rPr lang="ru-RU" sz="4900" dirty="0">
                <a:latin typeface="Times New Roman" panose="02020603050405020304" pitchFamily="18" charset="0"/>
                <a:cs typeface="Times New Roman" panose="02020603050405020304" pitchFamily="18" charset="0"/>
              </a:rPr>
              <a:t> участвовать в отношениях с налоговыми органами Приднестровской Молдавской Республики, или через </a:t>
            </a:r>
            <a:r>
              <a:rPr lang="ru-RU" sz="4900" b="1" i="1" dirty="0">
                <a:solidFill>
                  <a:schemeClr val="accent6"/>
                </a:solidFill>
                <a:latin typeface="Times New Roman" panose="02020603050405020304" pitchFamily="18" charset="0"/>
                <a:cs typeface="Times New Roman" panose="02020603050405020304" pitchFamily="18" charset="0"/>
              </a:rPr>
              <a:t>законного или уполномоченного представителя</a:t>
            </a:r>
            <a:r>
              <a:rPr lang="ru-RU" sz="4900" b="1" i="1" dirty="0">
                <a:latin typeface="Times New Roman" panose="02020603050405020304" pitchFamily="18" charset="0"/>
                <a:cs typeface="Times New Roman" panose="02020603050405020304" pitchFamily="18" charset="0"/>
              </a:rPr>
              <a:t>, </a:t>
            </a:r>
            <a:r>
              <a:rPr lang="ru-RU" sz="4900" dirty="0">
                <a:latin typeface="Times New Roman" panose="02020603050405020304" pitchFamily="18" charset="0"/>
                <a:cs typeface="Times New Roman" panose="02020603050405020304" pitchFamily="18" charset="0"/>
              </a:rPr>
              <a:t>если иное не предусмотрено законодательством Приднестровской Молдавской Республики.</a:t>
            </a:r>
          </a:p>
          <a:p>
            <a:pPr marL="82296" indent="457200" algn="just">
              <a:buNone/>
            </a:pPr>
            <a:r>
              <a:rPr lang="ru-RU" sz="4900" dirty="0">
                <a:latin typeface="Times New Roman" panose="02020603050405020304" pitchFamily="18" charset="0"/>
                <a:cs typeface="Times New Roman" panose="02020603050405020304" pitchFamily="18" charset="0"/>
              </a:rPr>
              <a:t>Личное участие заявителя в отношениях с налоговыми органами не лишает его права иметь представителя, равно как участие представителя не лишает заявителя права на личное участие в указанных правоотношениях.</a:t>
            </a:r>
          </a:p>
          <a:p>
            <a:pPr marL="82296" indent="0" algn="ctr">
              <a:buNone/>
            </a:pPr>
            <a:r>
              <a:rPr lang="ru-RU" sz="7400" b="1" dirty="0">
                <a:latin typeface="Times New Roman" panose="02020603050405020304" pitchFamily="18" charset="0"/>
                <a:cs typeface="Times New Roman" panose="02020603050405020304" pitchFamily="18" charset="0"/>
              </a:rPr>
              <a:t>Представителями заявителя могут быть:</a:t>
            </a:r>
          </a:p>
          <a:p>
            <a:pPr marL="82296" indent="0" algn="just">
              <a:buNone/>
            </a:pPr>
            <a:r>
              <a:rPr lang="ru-RU" sz="6200" u="sng" dirty="0">
                <a:latin typeface="Times New Roman" panose="02020603050405020304" pitchFamily="18" charset="0"/>
                <a:cs typeface="Times New Roman" panose="02020603050405020304" pitchFamily="18" charset="0"/>
              </a:rPr>
              <a:t>а) </a:t>
            </a:r>
            <a:r>
              <a:rPr lang="ru-RU" sz="6200" b="1" u="sng" dirty="0">
                <a:solidFill>
                  <a:schemeClr val="accent6">
                    <a:lumMod val="75000"/>
                  </a:schemeClr>
                </a:solidFill>
                <a:latin typeface="Times New Roman" panose="02020603050405020304" pitchFamily="18" charset="0"/>
                <a:cs typeface="Times New Roman" panose="02020603050405020304" pitchFamily="18" charset="0"/>
              </a:rPr>
              <a:t>в отношении юридического лица</a:t>
            </a:r>
            <a:r>
              <a:rPr lang="ru-RU" sz="6200" b="1" u="sng" dirty="0">
                <a:latin typeface="Times New Roman" panose="02020603050405020304" pitchFamily="18" charset="0"/>
                <a:cs typeface="Times New Roman" panose="02020603050405020304" pitchFamily="18" charset="0"/>
              </a:rPr>
              <a:t>:</a:t>
            </a:r>
          </a:p>
          <a:p>
            <a:pPr algn="just"/>
            <a:r>
              <a:rPr lang="ru-RU" sz="6200" dirty="0">
                <a:solidFill>
                  <a:schemeClr val="accent6">
                    <a:lumMod val="75000"/>
                  </a:schemeClr>
                </a:solidFill>
                <a:latin typeface="Times New Roman" panose="02020603050405020304" pitchFamily="18" charset="0"/>
                <a:cs typeface="Times New Roman" panose="02020603050405020304" pitchFamily="18" charset="0"/>
              </a:rPr>
              <a:t>законные представители </a:t>
            </a:r>
            <a:r>
              <a:rPr lang="ru-RU" sz="4900" dirty="0">
                <a:latin typeface="Times New Roman" panose="02020603050405020304" pitchFamily="18" charset="0"/>
                <a:cs typeface="Times New Roman" panose="02020603050405020304" pitchFamily="18" charset="0"/>
              </a:rPr>
              <a:t>- лица, уполномоченные представлять интересы от имени юридического лица на основании прямого указания закона или его учредительных документов;</a:t>
            </a:r>
          </a:p>
          <a:p>
            <a:pPr algn="just"/>
            <a:r>
              <a:rPr lang="ru-RU" sz="6200" dirty="0">
                <a:solidFill>
                  <a:schemeClr val="accent6">
                    <a:lumMod val="75000"/>
                  </a:schemeClr>
                </a:solidFill>
                <a:latin typeface="Times New Roman" panose="02020603050405020304" pitchFamily="18" charset="0"/>
                <a:cs typeface="Times New Roman" panose="02020603050405020304" pitchFamily="18" charset="0"/>
              </a:rPr>
              <a:t>уполномоченные представители </a:t>
            </a:r>
            <a:r>
              <a:rPr lang="ru-RU" sz="4900" dirty="0">
                <a:latin typeface="Times New Roman" panose="02020603050405020304" pitchFamily="18" charset="0"/>
                <a:cs typeface="Times New Roman" panose="02020603050405020304" pitchFamily="18" charset="0"/>
              </a:rPr>
              <a:t>- лица, осуществляющие свои полномочия на основании доверенности, выдаваемой в порядке, установленном гражданским законодательством Приднестровской Молдавской Республики;</a:t>
            </a:r>
          </a:p>
          <a:p>
            <a:pPr marL="82296" indent="0" algn="just">
              <a:buNone/>
            </a:pPr>
            <a:r>
              <a:rPr lang="ru-RU" sz="4900" dirty="0">
                <a:latin typeface="Times New Roman" panose="02020603050405020304" pitchFamily="18" charset="0"/>
                <a:cs typeface="Times New Roman" panose="02020603050405020304" pitchFamily="18" charset="0"/>
              </a:rPr>
              <a:t> </a:t>
            </a:r>
          </a:p>
          <a:p>
            <a:pPr marL="82296" indent="0" algn="just">
              <a:buNone/>
            </a:pPr>
            <a:r>
              <a:rPr lang="ru-RU" sz="6200" u="sng" dirty="0">
                <a:latin typeface="Times New Roman" panose="02020603050405020304" pitchFamily="18" charset="0"/>
                <a:cs typeface="Times New Roman" panose="02020603050405020304" pitchFamily="18" charset="0"/>
              </a:rPr>
              <a:t>б) </a:t>
            </a:r>
            <a:r>
              <a:rPr lang="ru-RU" sz="6200" b="1" u="sng" dirty="0">
                <a:solidFill>
                  <a:schemeClr val="accent6">
                    <a:lumMod val="75000"/>
                  </a:schemeClr>
                </a:solidFill>
                <a:latin typeface="Times New Roman" panose="02020603050405020304" pitchFamily="18" charset="0"/>
                <a:cs typeface="Times New Roman" panose="02020603050405020304" pitchFamily="18" charset="0"/>
              </a:rPr>
              <a:t>в отношении физического лица</a:t>
            </a:r>
            <a:r>
              <a:rPr lang="ru-RU" sz="6200" u="sng" dirty="0">
                <a:latin typeface="Times New Roman" panose="02020603050405020304" pitchFamily="18" charset="0"/>
                <a:cs typeface="Times New Roman" panose="02020603050405020304" pitchFamily="18" charset="0"/>
              </a:rPr>
              <a:t>:</a:t>
            </a:r>
          </a:p>
          <a:p>
            <a:pPr algn="just"/>
            <a:r>
              <a:rPr lang="ru-RU" sz="6200" dirty="0">
                <a:solidFill>
                  <a:schemeClr val="accent6">
                    <a:lumMod val="75000"/>
                  </a:schemeClr>
                </a:solidFill>
                <a:latin typeface="Times New Roman" panose="02020603050405020304" pitchFamily="18" charset="0"/>
                <a:cs typeface="Times New Roman" panose="02020603050405020304" pitchFamily="18" charset="0"/>
              </a:rPr>
              <a:t>законные представители </a:t>
            </a:r>
            <a:r>
              <a:rPr lang="ru-RU" sz="4900" dirty="0">
                <a:latin typeface="Times New Roman" panose="02020603050405020304" pitchFamily="18" charset="0"/>
                <a:cs typeface="Times New Roman" panose="02020603050405020304" pitchFamily="18" charset="0"/>
              </a:rPr>
              <a:t>- лица, выступающие в качестве его представителей в соответствии с гражданским законодательством ПМР;</a:t>
            </a:r>
          </a:p>
          <a:p>
            <a:pPr algn="just"/>
            <a:r>
              <a:rPr lang="ru-RU" sz="6200" dirty="0">
                <a:solidFill>
                  <a:schemeClr val="accent6">
                    <a:lumMod val="75000"/>
                  </a:schemeClr>
                </a:solidFill>
                <a:latin typeface="Times New Roman" panose="02020603050405020304" pitchFamily="18" charset="0"/>
                <a:cs typeface="Times New Roman" panose="02020603050405020304" pitchFamily="18" charset="0"/>
              </a:rPr>
              <a:t>уполномоченные представители </a:t>
            </a:r>
            <a:r>
              <a:rPr lang="ru-RU" sz="4900" dirty="0">
                <a:latin typeface="Times New Roman" panose="02020603050405020304" pitchFamily="18" charset="0"/>
                <a:cs typeface="Times New Roman" panose="02020603050405020304" pitchFamily="18" charset="0"/>
              </a:rPr>
              <a:t>- лица, осуществляющие свои полномочия на основании нотариально удостоверенной доверенности или доверенности, приравненной к нотариально удостоверенной в соответствии с гражданским законодательством ПМР.</a:t>
            </a:r>
          </a:p>
          <a:p>
            <a:endParaRPr lang="ru-RU" dirty="0"/>
          </a:p>
        </p:txBody>
      </p:sp>
      <p:sp>
        <p:nvSpPr>
          <p:cNvPr id="4" name="Прямоугольник: скругленные углы 3">
            <a:extLst>
              <a:ext uri="{FF2B5EF4-FFF2-40B4-BE49-F238E27FC236}">
                <a16:creationId xmlns:a16="http://schemas.microsoft.com/office/drawing/2014/main" id="{E928077E-7464-4405-B0C5-FCA266547306}"/>
              </a:ext>
            </a:extLst>
          </p:cNvPr>
          <p:cNvSpPr/>
          <p:nvPr/>
        </p:nvSpPr>
        <p:spPr>
          <a:xfrm>
            <a:off x="1001961" y="2743200"/>
            <a:ext cx="8104909" cy="18071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скругленные углы 4">
            <a:extLst>
              <a:ext uri="{FF2B5EF4-FFF2-40B4-BE49-F238E27FC236}">
                <a16:creationId xmlns:a16="http://schemas.microsoft.com/office/drawing/2014/main" id="{347CCDD5-4A0A-4276-9737-52459CC7C59E}"/>
              </a:ext>
            </a:extLst>
          </p:cNvPr>
          <p:cNvSpPr/>
          <p:nvPr/>
        </p:nvSpPr>
        <p:spPr>
          <a:xfrm>
            <a:off x="1058141" y="4677641"/>
            <a:ext cx="8104909"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53598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3910" y="175419"/>
            <a:ext cx="7498080" cy="487362"/>
          </a:xfrm>
        </p:spPr>
        <p:txBody>
          <a:bodyPr>
            <a:noAutofit/>
          </a:bodyPr>
          <a:lstStyle/>
          <a:p>
            <a:pPr algn="ctr"/>
            <a:r>
              <a:rPr lang="ru-RU" sz="2400" dirty="0">
                <a:latin typeface="Times New Roman" panose="02020603050405020304" pitchFamily="18" charset="0"/>
                <a:cs typeface="Times New Roman" panose="02020603050405020304" pitchFamily="18" charset="0"/>
              </a:rPr>
              <a:t>                         Форма жалобы (заявления)</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350645" y="85724"/>
            <a:ext cx="7498080" cy="5486400"/>
          </a:xfrm>
        </p:spPr>
        <p:txBody>
          <a:bodyPr/>
          <a:lstStyle/>
          <a:p>
            <a:pPr marL="82296" indent="0" algn="ctr">
              <a:buNone/>
            </a:pPr>
            <a:r>
              <a:rPr lang="ru-RU" sz="2000" dirty="0"/>
              <a:t>                                </a:t>
            </a:r>
          </a:p>
          <a:p>
            <a:pPr marL="82296" indent="0" algn="just">
              <a:buNone/>
            </a:pPr>
            <a:r>
              <a:rPr lang="ru-RU" sz="2000" dirty="0"/>
              <a:t>     </a:t>
            </a:r>
            <a:r>
              <a:rPr lang="ru-RU" sz="2000" dirty="0">
                <a:latin typeface="Times New Roman" panose="02020603050405020304" pitchFamily="18" charset="0"/>
                <a:cs typeface="Times New Roman" panose="02020603050405020304" pitchFamily="18" charset="0"/>
              </a:rPr>
              <a:t>Жалоба (заявление) могут быть поданы в адрес соответствующей налоговой инспекции либо в вышестоящий орган в лице Министерства финансов ПМР и (или) в суд. В адрес ТНИ или Министерства финансов ПМР жалоба (заявление) подается в электронной или письменной формах.</a:t>
            </a:r>
          </a:p>
          <a:p>
            <a:pPr algn="just"/>
            <a:endParaRPr lang="ru-RU" dirty="0"/>
          </a:p>
        </p:txBody>
      </p:sp>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42631"/>
            <a:ext cx="1301496" cy="1301496"/>
          </a:xfrm>
          <a:prstGeom prst="rect">
            <a:avLst/>
          </a:prstGeom>
        </p:spPr>
      </p:pic>
      <p:graphicFrame>
        <p:nvGraphicFramePr>
          <p:cNvPr id="4" name="Таблица 3">
            <a:extLst>
              <a:ext uri="{FF2B5EF4-FFF2-40B4-BE49-F238E27FC236}">
                <a16:creationId xmlns:a16="http://schemas.microsoft.com/office/drawing/2014/main" id="{F224BB6E-2A06-4BDA-828C-51945E38F4AE}"/>
              </a:ext>
            </a:extLst>
          </p:cNvPr>
          <p:cNvGraphicFramePr>
            <a:graphicFrameLocks noGrp="1"/>
          </p:cNvGraphicFramePr>
          <p:nvPr>
            <p:extLst>
              <p:ext uri="{D42A27DB-BD31-4B8C-83A1-F6EECF244321}">
                <p14:modId xmlns:p14="http://schemas.microsoft.com/office/powerpoint/2010/main" val="2546028404"/>
              </p:ext>
            </p:extLst>
          </p:nvPr>
        </p:nvGraphicFramePr>
        <p:xfrm>
          <a:off x="1114625" y="2139377"/>
          <a:ext cx="7696200" cy="4632899"/>
        </p:xfrm>
        <a:graphic>
          <a:graphicData uri="http://schemas.openxmlformats.org/drawingml/2006/table">
            <a:tbl>
              <a:tblPr firstRow="1" firstCol="1" bandRow="1">
                <a:tableStyleId>{5C22544A-7EE6-4342-B048-85BDC9FD1C3A}</a:tableStyleId>
              </a:tblPr>
              <a:tblGrid>
                <a:gridCol w="2565400">
                  <a:extLst>
                    <a:ext uri="{9D8B030D-6E8A-4147-A177-3AD203B41FA5}">
                      <a16:colId xmlns:a16="http://schemas.microsoft.com/office/drawing/2014/main" val="4086285858"/>
                    </a:ext>
                  </a:extLst>
                </a:gridCol>
                <a:gridCol w="2565400">
                  <a:extLst>
                    <a:ext uri="{9D8B030D-6E8A-4147-A177-3AD203B41FA5}">
                      <a16:colId xmlns:a16="http://schemas.microsoft.com/office/drawing/2014/main" val="1329685607"/>
                    </a:ext>
                  </a:extLst>
                </a:gridCol>
                <a:gridCol w="2565400">
                  <a:extLst>
                    <a:ext uri="{9D8B030D-6E8A-4147-A177-3AD203B41FA5}">
                      <a16:colId xmlns:a16="http://schemas.microsoft.com/office/drawing/2014/main" val="2512811883"/>
                    </a:ext>
                  </a:extLst>
                </a:gridCol>
              </a:tblGrid>
              <a:tr h="300910">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Министерство финансов ПМР</a:t>
                      </a:r>
                    </a:p>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200" dirty="0">
                          <a:effectLst/>
                          <a:latin typeface="Times New Roman" panose="02020603050405020304" pitchFamily="18" charset="0"/>
                          <a:cs typeface="Times New Roman" panose="02020603050405020304" pitchFamily="18" charset="0"/>
                        </a:rPr>
                        <a:t>priemnaya@minfin-pmr.org</a:t>
                      </a: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a:effectLst/>
                          <a:latin typeface="Times New Roman" panose="02020603050405020304" pitchFamily="18" charset="0"/>
                          <a:cs typeface="Times New Roman" panose="02020603050405020304" pitchFamily="18" charset="0"/>
                        </a:rPr>
                        <a:t>г. Тирасполь, ул. Горького, 53,</a:t>
                      </a:r>
                    </a:p>
                    <a:p>
                      <a:pPr algn="ctr">
                        <a:lnSpc>
                          <a:spcPct val="107000"/>
                        </a:lnSpc>
                        <a:spcAft>
                          <a:spcPts val="0"/>
                        </a:spcAft>
                      </a:pPr>
                      <a:r>
                        <a:rPr lang="ru-RU"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4215738"/>
                  </a:ext>
                </a:extLst>
              </a:tr>
              <a:tr h="186693">
                <a:tc gridSpan="3">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Территориальные налоговые инспекции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71759020"/>
                  </a:ext>
                </a:extLst>
              </a:tr>
              <a:tr h="429037">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Налоговая инспекция по г. Тирасполь</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u="sng" dirty="0">
                          <a:effectLst/>
                          <a:latin typeface="Times New Roman" panose="02020603050405020304" pitchFamily="18" charset="0"/>
                          <a:cs typeface="Times New Roman" panose="02020603050405020304" pitchFamily="18" charset="0"/>
                          <a:hlinkClick r:id="rId3"/>
                        </a:rPr>
                        <a:t>tiraspol@minfin-pmr.org</a:t>
                      </a:r>
                      <a:r>
                        <a:rPr lang="ru-RU"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г. Тирасполь, ул. 25 Октября, 101</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1477481"/>
                  </a:ext>
                </a:extLst>
              </a:tr>
              <a:tr h="521167">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Налоговая инспекция по г. Бендеры</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u="sng" dirty="0">
                          <a:effectLst/>
                          <a:latin typeface="Times New Roman" panose="02020603050405020304" pitchFamily="18" charset="0"/>
                          <a:cs typeface="Times New Roman" panose="02020603050405020304" pitchFamily="18" charset="0"/>
                          <a:hlinkClick r:id="rId4"/>
                        </a:rPr>
                        <a:t>bendery@minfin-pmr.org</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г.Бендеры, ул. Калинина, 17</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2063195"/>
                  </a:ext>
                </a:extLst>
              </a:tr>
              <a:tr h="561514">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Налоговая инспекция по г. </a:t>
                      </a:r>
                      <a:r>
                        <a:rPr lang="ru-RU" sz="1200" dirty="0" err="1">
                          <a:effectLst/>
                          <a:latin typeface="Times New Roman" panose="02020603050405020304" pitchFamily="18" charset="0"/>
                          <a:cs typeface="Times New Roman" panose="02020603050405020304" pitchFamily="18" charset="0"/>
                        </a:rPr>
                        <a:t>Слободзея</a:t>
                      </a:r>
                      <a:r>
                        <a:rPr lang="ru-RU" sz="1200" dirty="0">
                          <a:effectLst/>
                          <a:latin typeface="Times New Roman" panose="02020603050405020304" pitchFamily="18" charset="0"/>
                          <a:cs typeface="Times New Roman" panose="02020603050405020304" pitchFamily="18" charset="0"/>
                        </a:rPr>
                        <a:t> и </a:t>
                      </a:r>
                      <a:r>
                        <a:rPr lang="ru-RU" sz="1200" dirty="0" err="1">
                          <a:effectLst/>
                          <a:latin typeface="Times New Roman" panose="02020603050405020304" pitchFamily="18" charset="0"/>
                          <a:cs typeface="Times New Roman" panose="02020603050405020304" pitchFamily="18" charset="0"/>
                        </a:rPr>
                        <a:t>Слободзейскому</a:t>
                      </a:r>
                      <a:r>
                        <a:rPr lang="ru-RU" sz="1200" dirty="0">
                          <a:effectLst/>
                          <a:latin typeface="Times New Roman" panose="02020603050405020304" pitchFamily="18" charset="0"/>
                          <a:cs typeface="Times New Roman" panose="02020603050405020304" pitchFamily="18" charset="0"/>
                        </a:rPr>
                        <a:t> р-ну</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u="sng" dirty="0">
                          <a:effectLst/>
                          <a:latin typeface="Times New Roman" panose="02020603050405020304" pitchFamily="18" charset="0"/>
                          <a:cs typeface="Times New Roman" panose="02020603050405020304" pitchFamily="18" charset="0"/>
                          <a:hlinkClick r:id="rId5"/>
                        </a:rPr>
                        <a:t>slob@minfin-pmr.org</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г. Слободзея, ул. Фрунзе, 10</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0719110"/>
                  </a:ext>
                </a:extLst>
              </a:tr>
              <a:tr h="587103">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Налоговая инспекция по г. Григориополь и Григориопольскому району</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u="sng" dirty="0">
                          <a:effectLst/>
                          <a:latin typeface="Times New Roman" panose="02020603050405020304" pitchFamily="18" charset="0"/>
                          <a:cs typeface="Times New Roman" panose="02020603050405020304" pitchFamily="18" charset="0"/>
                          <a:hlinkClick r:id="rId6"/>
                        </a:rPr>
                        <a:t>grig@minfin-pmr.org</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г. Григориополь, ул. Карла Маркса, 146</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2442268"/>
                  </a:ext>
                </a:extLst>
              </a:tr>
              <a:tr h="587103">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Налоговая инспекция по г. Дубоссары и Дубоссарскому району</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u="sng" dirty="0">
                          <a:effectLst/>
                          <a:latin typeface="Times New Roman" panose="02020603050405020304" pitchFamily="18" charset="0"/>
                          <a:cs typeface="Times New Roman" panose="02020603050405020304" pitchFamily="18" charset="0"/>
                          <a:hlinkClick r:id="rId7"/>
                        </a:rPr>
                        <a:t>dubossary@minfin-pmr.org</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г. Дубоссары, ул. Дзержинского, 4</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7495865"/>
                  </a:ext>
                </a:extLst>
              </a:tr>
              <a:tr h="691038">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Налоговая инспекция по г. Рыбница и Рыбницкому р-ну</a:t>
                      </a:r>
                    </a:p>
                    <a:p>
                      <a:pPr algn="ctr">
                        <a:lnSpc>
                          <a:spcPct val="107000"/>
                        </a:lnSpc>
                        <a:spcAft>
                          <a:spcPts val="0"/>
                        </a:spcAft>
                      </a:pPr>
                      <a:r>
                        <a:rPr lang="ru-RU"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u="sng">
                          <a:effectLst/>
                          <a:latin typeface="Times New Roman" panose="02020603050405020304" pitchFamily="18" charset="0"/>
                          <a:cs typeface="Times New Roman" panose="02020603050405020304" pitchFamily="18" charset="0"/>
                          <a:hlinkClick r:id="rId8"/>
                        </a:rPr>
                        <a:t>rybnitsa@minfin-pmr.org</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г. Рыбница, ул. Кирова, 134/1</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4266314"/>
                  </a:ext>
                </a:extLst>
              </a:tr>
              <a:tr h="691038">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Налоговая инспекция по г. Каменка и Каменскому р-ну</a:t>
                      </a:r>
                    </a:p>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u="sng" dirty="0">
                          <a:effectLst/>
                          <a:latin typeface="Times New Roman" panose="02020603050405020304" pitchFamily="18" charset="0"/>
                          <a:cs typeface="Times New Roman" panose="02020603050405020304" pitchFamily="18" charset="0"/>
                          <a:hlinkClick r:id="rId9"/>
                        </a:rPr>
                        <a:t>kamenka@minfin-pmr.org</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г. Каменка, пер. </a:t>
                      </a:r>
                      <a:r>
                        <a:rPr lang="ru-RU" sz="1200" dirty="0" err="1">
                          <a:effectLst/>
                          <a:latin typeface="Times New Roman" panose="02020603050405020304" pitchFamily="18" charset="0"/>
                          <a:cs typeface="Times New Roman" panose="02020603050405020304" pitchFamily="18" charset="0"/>
                        </a:rPr>
                        <a:t>Солтыса</a:t>
                      </a:r>
                      <a:r>
                        <a:rPr lang="ru-RU" sz="1200" dirty="0">
                          <a:effectLst/>
                          <a:latin typeface="Times New Roman" panose="02020603050405020304" pitchFamily="18" charset="0"/>
                          <a:cs typeface="Times New Roman" panose="02020603050405020304" pitchFamily="18" charset="0"/>
                        </a:rPr>
                        <a:t>, 2</a:t>
                      </a:r>
                    </a:p>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91929174"/>
                  </a:ext>
                </a:extLst>
              </a:tr>
            </a:tbl>
          </a:graphicData>
        </a:graphic>
      </p:graphicFrame>
    </p:spTree>
    <p:extLst>
      <p:ext uri="{BB962C8B-B14F-4D97-AF65-F5344CB8AC3E}">
        <p14:creationId xmlns:p14="http://schemas.microsoft.com/office/powerpoint/2010/main" val="2390820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00200" y="1240971"/>
            <a:ext cx="7010400" cy="2858475"/>
          </a:xfrm>
          <a:prstGeom prst="rect">
            <a:avLst/>
          </a:prstGeom>
        </p:spPr>
        <p:txBody>
          <a:bodyPr wrap="square">
            <a:spAutoFit/>
          </a:bodyPr>
          <a:lstStyle/>
          <a:p>
            <a:pPr algn="ctr">
              <a:lnSpc>
                <a:spcPct val="107000"/>
              </a:lnSpc>
              <a:spcAft>
                <a:spcPts val="0"/>
              </a:spcAft>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жалобе (заявлении) должны быть указаны</a:t>
            </a: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наименование органа, в который подается жалоба (заявление);</a:t>
            </a:r>
          </a:p>
          <a:p>
            <a:pPr marL="285750" indent="-285750" algn="just">
              <a:lnSpc>
                <a:spcPct val="107000"/>
              </a:lnSpc>
              <a:spcAft>
                <a:spcPts val="0"/>
              </a:spcAft>
              <a:buFont typeface="Arial" panose="020B0604020202020204" pitchFamily="34" charset="0"/>
              <a:buChar char="•"/>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фамилия, имя и отчество физического лица или полное наименование юридического лица, подающего жалобу (заявление), место жительства физического лица либо место нахождения юридического лица, (юридический адрес), контактные телефоны;</a:t>
            </a:r>
          </a:p>
          <a:p>
            <a:pPr marL="285750" indent="-285750" algn="just">
              <a:lnSpc>
                <a:spcPct val="107000"/>
              </a:lnSpc>
              <a:spcAft>
                <a:spcPts val="0"/>
              </a:spcAft>
              <a:buFont typeface="Arial" panose="020B0604020202020204" pitchFamily="34" charset="0"/>
              <a:buChar char="•"/>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наименование органа, проводившего мероприятие по контролю, либо принявшего постановление по делу об административном правонарушении;</a:t>
            </a:r>
          </a:p>
          <a:p>
            <a:pPr marL="285750" indent="-285750" algn="just">
              <a:lnSpc>
                <a:spcPct val="107000"/>
              </a:lnSpc>
              <a:spcAft>
                <a:spcPts val="0"/>
              </a:spcAft>
              <a:buFont typeface="Arial" panose="020B0604020202020204" pitchFamily="34" charset="0"/>
              <a:buChar char="•"/>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обстоятельства, на которых лицо, подающее жалобу (заявление), основывает свои требования;</a:t>
            </a:r>
          </a:p>
          <a:p>
            <a:pPr marL="285750" indent="-285750" algn="just">
              <a:lnSpc>
                <a:spcPct val="107000"/>
              </a:lnSpc>
              <a:spcAft>
                <a:spcPts val="0"/>
              </a:spcAft>
              <a:buFont typeface="Arial" panose="020B0604020202020204" pitchFamily="34" charset="0"/>
              <a:buChar char="•"/>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дата подписания жалобы (заявления) заявителем.</a:t>
            </a:r>
          </a:p>
          <a:p>
            <a:pPr algn="just">
              <a:lnSpc>
                <a:spcPct val="107000"/>
              </a:lnSpc>
              <a:spcAft>
                <a:spcPts val="0"/>
              </a:spcAft>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Рисунок 9"/>
          <p:cNvPicPr>
            <a:picLocks noChangeAspect="1"/>
          </p:cNvPicPr>
          <p:nvPr/>
        </p:nvPicPr>
        <p:blipFill>
          <a:blip r:embed="rId2"/>
          <a:stretch>
            <a:fillRect/>
          </a:stretch>
        </p:blipFill>
        <p:spPr>
          <a:xfrm>
            <a:off x="2247900" y="0"/>
            <a:ext cx="5715000" cy="1295400"/>
          </a:xfrm>
          <a:prstGeom prst="rect">
            <a:avLst/>
          </a:prstGeom>
        </p:spPr>
      </p:pic>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4589" y="2209800"/>
            <a:ext cx="639268" cy="1285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42"/>
          <p:cNvSpPr txBox="1">
            <a:spLocks noChangeArrowheads="1"/>
          </p:cNvSpPr>
          <p:nvPr/>
        </p:nvSpPr>
        <p:spPr bwMode="auto">
          <a:xfrm>
            <a:off x="1191088" y="3771077"/>
            <a:ext cx="7828624" cy="3138680"/>
          </a:xfrm>
          <a:prstGeom prst="rect">
            <a:avLst/>
          </a:prstGeom>
          <a:solidFill>
            <a:schemeClr val="bg1"/>
          </a:solidFill>
          <a:ln w="28575">
            <a:solidFill>
              <a:srgbClr val="FF0000"/>
            </a:solidFill>
            <a:miter lim="800000"/>
            <a:headEnd/>
            <a:tailEnd/>
          </a:ln>
        </p:spPr>
        <p:txBody>
          <a:bodyPr wrap="square">
            <a:spAutoFit/>
          </a:bodyPr>
          <a:lstStyle/>
          <a:p>
            <a:pPr algn="just">
              <a:lnSpc>
                <a:spcPct val="107000"/>
              </a:lnSpc>
              <a:spcAft>
                <a:spcPts val="0"/>
              </a:spcAft>
            </a:pPr>
            <a:r>
              <a:rPr lang="ru-RU"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Лицо, подавшее жалобу (заявление), в случае необходимости </a:t>
            </a:r>
            <a:r>
              <a:rPr lang="ru-RU" sz="1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представляет доказательства, обосновывающие содержащиеся в нем требования</a:t>
            </a:r>
            <a:r>
              <a:rPr lang="ru-RU"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p>
          <a:p>
            <a:pPr algn="just"/>
            <a:r>
              <a:rPr lang="ru-RU"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Если представленных доказательств недостаточно, орган власти, рассматривающий жалобу (заявление), </a:t>
            </a:r>
            <a:r>
              <a:rPr lang="ru-RU" sz="1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предлагает заявителю представить дополнительные сведения либо собирает их самостоятельно</a:t>
            </a:r>
            <a:r>
              <a:rPr lang="ru-RU"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когда лицо, подавшее обращение, ссылается на отсутствие условий, необходимых для сбора дополнительной информации.</a:t>
            </a:r>
          </a:p>
          <a:p>
            <a:pPr algn="just"/>
            <a:r>
              <a:rPr lang="ru-RU"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Письменная жалоба (заявление) </a:t>
            </a:r>
            <a:r>
              <a:rPr lang="ru-RU" sz="1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подписывается заявителем или его представителем с приложением доверенности</a:t>
            </a:r>
            <a:r>
              <a:rPr lang="ru-RU"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подтверждающей его полномочия на подачу жалобы (заявления).</a:t>
            </a:r>
          </a:p>
          <a:p>
            <a:pPr algn="just"/>
            <a:r>
              <a:rPr lang="ru-RU"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К жалобе (заявлению) </a:t>
            </a:r>
            <a:r>
              <a:rPr lang="ru-RU" sz="1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могут быть приложены документы</a:t>
            </a:r>
            <a:r>
              <a:rPr lang="ru-RU" sz="1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которые по мнению заявителя содержат </a:t>
            </a:r>
            <a:r>
              <a:rPr lang="ru-RU" sz="1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сведения об обстоятельствах, имеющих значение для рассмотрения жалобы (заявления). </a:t>
            </a:r>
          </a:p>
          <a:p>
            <a:pPr algn="just"/>
            <a:r>
              <a:rPr lang="ru-RU" sz="1400" dirty="0">
                <a:solidFill>
                  <a:srgbClr val="FF0000"/>
                </a:solidFill>
                <a:latin typeface="Times New Roman" panose="02020603050405020304" pitchFamily="18" charset="0"/>
                <a:cs typeface="Times New Roman" panose="02020603050405020304" pitchFamily="18" charset="0"/>
              </a:rPr>
              <a:t>                   При предоставлении жалобы (заявления) в явочном порядке в двух экземплярах на втором экземпляре жалобы (заявления) должностным лицом, уполномоченным на ведение делопроизводства, проставляется отметка о получении жалобы (заявления).</a:t>
            </a:r>
          </a:p>
        </p:txBody>
      </p:sp>
      <p:pic>
        <p:nvPicPr>
          <p:cNvPr id="13"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09" y="4572000"/>
            <a:ext cx="1000132" cy="1000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8137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a:extLst>
              <a:ext uri="{FF2B5EF4-FFF2-40B4-BE49-F238E27FC236}">
                <a16:creationId xmlns:a16="http://schemas.microsoft.com/office/drawing/2014/main" id="{464DC389-25C2-44F7-9A0A-C0FC13B4D6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38900"/>
            <a:ext cx="2209800" cy="2209800"/>
          </a:xfrm>
          <a:prstGeom prst="rect">
            <a:avLst/>
          </a:prstGeo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2130" y="-1675521"/>
            <a:ext cx="714380" cy="812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6724" y="-661363"/>
            <a:ext cx="688974" cy="66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1"/>
          <p:cNvSpPr txBox="1">
            <a:spLocks/>
          </p:cNvSpPr>
          <p:nvPr/>
        </p:nvSpPr>
        <p:spPr>
          <a:xfrm>
            <a:off x="0" y="-27384"/>
            <a:ext cx="9144000" cy="936104"/>
          </a:xfrm>
          <a:prstGeom prst="rect">
            <a:avLst/>
          </a:prstGeom>
          <a:solidFill>
            <a:srgbClr val="00206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rPr>
              <a:t>        Срок</a:t>
            </a:r>
            <a:r>
              <a:rPr kumimoji="0" lang="ru-RU" sz="2800" b="1" i="0" u="none" strike="noStrike" kern="1200" cap="none" spc="0" normalizeH="0" noProof="0" dirty="0">
                <a:ln>
                  <a:noFill/>
                </a:ln>
                <a:solidFill>
                  <a:schemeClr val="bg1"/>
                </a:solidFill>
                <a:effectLst/>
                <a:uLnTx/>
                <a:uFillTx/>
                <a:latin typeface="Arial" pitchFamily="34" charset="0"/>
                <a:ea typeface="+mj-ea"/>
                <a:cs typeface="Arial" pitchFamily="34" charset="0"/>
              </a:rPr>
              <a:t> рассмотрения жалобы (заявления)</a:t>
            </a:r>
            <a:endParaRPr kumimoji="0" lang="ru-RU"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9" name="Прямоугольник 8"/>
          <p:cNvSpPr/>
          <p:nvPr/>
        </p:nvSpPr>
        <p:spPr>
          <a:xfrm>
            <a:off x="-4429156" y="-2071726"/>
            <a:ext cx="4429156" cy="1323439"/>
          </a:xfrm>
          <a:prstGeom prst="rect">
            <a:avLst/>
          </a:prstGeom>
        </p:spPr>
        <p:txBody>
          <a:bodyPr wrap="square">
            <a:spAutoFit/>
          </a:bodyPr>
          <a:lstStyle/>
          <a:p>
            <a:pPr lvl="0"/>
            <a:r>
              <a:rPr lang="ru-RU" sz="1600" b="1" dirty="0">
                <a:latin typeface="Arial" pitchFamily="34" charset="0"/>
                <a:cs typeface="Arial" pitchFamily="34" charset="0"/>
              </a:rPr>
              <a:t>Датой подачи жалобы являются:</a:t>
            </a:r>
          </a:p>
          <a:p>
            <a:pPr lvl="0"/>
            <a:endParaRPr lang="ru-RU" sz="1600" dirty="0">
              <a:solidFill>
                <a:prstClr val="black"/>
              </a:solidFill>
            </a:endParaRPr>
          </a:p>
          <a:p>
            <a:pPr lvl="0"/>
            <a:endParaRPr lang="ru-RU" sz="1600" dirty="0">
              <a:solidFill>
                <a:prstClr val="black"/>
              </a:solidFill>
            </a:endParaRPr>
          </a:p>
          <a:p>
            <a:pPr lvl="0"/>
            <a:endParaRPr lang="ru-RU" sz="1600" dirty="0">
              <a:solidFill>
                <a:prstClr val="black"/>
              </a:solidFill>
            </a:endParaRPr>
          </a:p>
          <a:p>
            <a:pPr lvl="0"/>
            <a:endParaRPr lang="ru-RU" sz="1600" dirty="0">
              <a:solidFill>
                <a:prstClr val="black"/>
              </a:solidFill>
            </a:endParaRPr>
          </a:p>
        </p:txBody>
      </p:sp>
      <p:pic>
        <p:nvPicPr>
          <p:cNvPr id="15"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28575"/>
            <a:ext cx="1000132" cy="1000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905000" y="935271"/>
            <a:ext cx="7086600" cy="6200480"/>
          </a:xfrm>
          <a:prstGeom prst="rect">
            <a:avLst/>
          </a:prstGeom>
        </p:spPr>
        <p:txBody>
          <a:bodyPr wrap="square">
            <a:spAutoFit/>
          </a:bodyPr>
          <a:lstStyle/>
          <a:p>
            <a:pPr algn="just">
              <a:lnSpc>
                <a:spcPct val="107000"/>
              </a:lnSpc>
              <a:spcAft>
                <a:spcPts val="0"/>
              </a:spcAft>
            </a:pPr>
            <a:r>
              <a:rPr lang="ru-R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Жалобы (заявления) на действия (бездействие) должностных лиц налогового органа, на принятые ими ненормативные правовые акты рассматриваются и решения по ним принимаются не позднее </a:t>
            </a:r>
            <a:r>
              <a:rPr lang="ru-RU"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10 (десяти) календарных дней со дня поступления жалобы </a:t>
            </a:r>
            <a:r>
              <a:rPr lang="ru-R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(заявления), а </a:t>
            </a:r>
            <a:r>
              <a:rPr lang="ru-RU" sz="16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случае необходимости получения дополнительных документов (информации), </a:t>
            </a:r>
            <a:r>
              <a:rPr lang="ru-R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необходимых (необходимой) для рассмотрения жалобы (заявления), - не позднее </a:t>
            </a:r>
            <a:r>
              <a:rPr lang="ru-RU"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15 (пятнадцати) календарных дней со дня поступления жалобы (заявления).</a:t>
            </a:r>
          </a:p>
          <a:p>
            <a:pPr algn="just"/>
            <a:r>
              <a:rPr lang="ru-RU" sz="1600" dirty="0">
                <a:solidFill>
                  <a:srgbClr val="000000"/>
                </a:solidFill>
                <a:latin typeface="Times New Roman" panose="02020603050405020304" pitchFamily="18" charset="0"/>
                <a:cs typeface="Times New Roman" panose="02020603050405020304" pitchFamily="18" charset="0"/>
              </a:rPr>
              <a:t>	Следует отметить, что подача жалобы не приостанавливает обжалуемого действия и (или) действия ненормативного правового акта должностных лиц государственных налоговых органов, за исключением случаев, предусмотренных Законом ПМР «О Государственной налоговой службе ПМР».</a:t>
            </a:r>
          </a:p>
          <a:p>
            <a:pPr algn="just"/>
            <a:r>
              <a:rPr lang="ru-RU" sz="1600" dirty="0">
                <a:solidFill>
                  <a:srgbClr val="000000"/>
                </a:solidFill>
                <a:latin typeface="Times New Roman" panose="02020603050405020304" pitchFamily="18" charset="0"/>
                <a:cs typeface="Times New Roman" panose="02020603050405020304" pitchFamily="18" charset="0"/>
              </a:rPr>
              <a:t>	В случае обжалования действия должностного лица государственного налогового органа, а также принятого им ненормативного правового акта в вышестоящем налоговом органе, </a:t>
            </a:r>
            <a:r>
              <a:rPr lang="ru-RU" sz="1600" u="sng" dirty="0">
                <a:solidFill>
                  <a:srgbClr val="000000"/>
                </a:solidFill>
                <a:latin typeface="Times New Roman" panose="02020603050405020304" pitchFamily="18" charset="0"/>
                <a:cs typeface="Times New Roman" panose="02020603050405020304" pitchFamily="18" charset="0"/>
              </a:rPr>
              <a:t>по заявлению лица, подавшего жалобу, совершение обжалуемого действия или действие ненормативного правового акта может быть приостановлено </a:t>
            </a:r>
            <a:r>
              <a:rPr lang="ru-RU" sz="1600" dirty="0">
                <a:solidFill>
                  <a:srgbClr val="000000"/>
                </a:solidFill>
                <a:latin typeface="Times New Roman" panose="02020603050405020304" pitchFamily="18" charset="0"/>
                <a:cs typeface="Times New Roman" panose="02020603050405020304" pitchFamily="18" charset="0"/>
              </a:rPr>
              <a:t>(полностью или в части) до принятия решения вышестоящим должностным лицом.</a:t>
            </a:r>
          </a:p>
          <a:p>
            <a:pPr algn="just"/>
            <a:r>
              <a:rPr lang="ru-RU" sz="1600" dirty="0">
                <a:solidFill>
                  <a:srgbClr val="000000"/>
                </a:solidFill>
                <a:latin typeface="Times New Roman" panose="02020603050405020304" pitchFamily="18" charset="0"/>
                <a:cs typeface="Times New Roman" panose="02020603050405020304" pitchFamily="18" charset="0"/>
              </a:rPr>
              <a:t>	Решение о приостановлении совершения обжалуемого действия или действия ненормативного правового акта принимается вышестоящим налоговым органом. О принятом решении в течение 3 (трех) рабочих дней со дня его принятия сообщается в письменной форме лицу, подавшему жалобу.</a:t>
            </a:r>
          </a:p>
          <a:p>
            <a:pPr algn="just">
              <a:lnSpc>
                <a:spcPct val="107000"/>
              </a:lnSpc>
              <a:spcAft>
                <a:spcPts val="0"/>
              </a:spcAft>
            </a:pPr>
            <a:endParaRPr lang="ru-RU"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1870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0" y="-27384"/>
            <a:ext cx="9144000" cy="936104"/>
          </a:xfrm>
          <a:prstGeom prst="rect">
            <a:avLst/>
          </a:prstGeom>
          <a:solidFill>
            <a:srgbClr val="002060"/>
          </a:solidFill>
        </p:spPr>
        <p:txBody>
          <a:bodyPr vert="horz" lIns="91440" tIns="45720" rIns="91440" bIns="45720" rtlCol="0" anchor="ctr">
            <a:noAutofit/>
          </a:bodyPr>
          <a:lstStyle/>
          <a:p>
            <a:pPr algn="ctr">
              <a:spcBef>
                <a:spcPct val="0"/>
              </a:spcBef>
            </a:pPr>
            <a:r>
              <a:rPr lang="ru-RU" sz="2800" b="1" dirty="0">
                <a:solidFill>
                  <a:schemeClr val="bg1"/>
                </a:solidFill>
                <a:latin typeface="Arial" pitchFamily="34" charset="0"/>
                <a:ea typeface="+mj-ea"/>
                <a:cs typeface="Arial" pitchFamily="34" charset="0"/>
              </a:rPr>
              <a:t>Итоги рассмотрения жалобы (заявления)</a:t>
            </a:r>
          </a:p>
        </p:txBody>
      </p:sp>
      <p:sp>
        <p:nvSpPr>
          <p:cNvPr id="10" name="Прямоугольник 9"/>
          <p:cNvSpPr/>
          <p:nvPr/>
        </p:nvSpPr>
        <p:spPr>
          <a:xfrm>
            <a:off x="71406" y="3164694"/>
            <a:ext cx="2519394" cy="16221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400" dirty="0">
                <a:latin typeface="Times New Roman" panose="02020603050405020304" pitchFamily="18" charset="0"/>
                <a:cs typeface="Times New Roman" panose="02020603050405020304" pitchFamily="18" charset="0"/>
              </a:rPr>
              <a:t>о полном удовлетворении жалобы (заявления), выражающемся в отмене обжалуемого ненормативного правового акта, восстановлении нарушенного права заявителя;</a:t>
            </a:r>
          </a:p>
        </p:txBody>
      </p:sp>
      <p:sp>
        <p:nvSpPr>
          <p:cNvPr id="15" name="Прямоугольник 14"/>
          <p:cNvSpPr/>
          <p:nvPr/>
        </p:nvSpPr>
        <p:spPr>
          <a:xfrm>
            <a:off x="5242420" y="3157770"/>
            <a:ext cx="2566127" cy="1700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ru-RU" sz="1400" dirty="0">
                <a:latin typeface="Times New Roman" panose="02020603050405020304" pitchFamily="18" charset="0"/>
                <a:cs typeface="Times New Roman" panose="02020603050405020304" pitchFamily="18" charset="0"/>
              </a:rPr>
              <a:t>о частичном удовлетворении жалобы, выражающемся в отмене или изменении обжалуемого ненормативного правового акта в части или оставлении его без изменений в части;</a:t>
            </a:r>
          </a:p>
          <a:p>
            <a:pPr lvl="0" algn="just"/>
            <a:endParaRPr lang="ru-RU" sz="1400" dirty="0">
              <a:latin typeface="Arial" pitchFamily="34" charset="0"/>
              <a:cs typeface="Arial" pitchFamily="34" charset="0"/>
            </a:endParaRPr>
          </a:p>
        </p:txBody>
      </p:sp>
      <p:sp>
        <p:nvSpPr>
          <p:cNvPr id="16" name="Ромб 15"/>
          <p:cNvSpPr/>
          <p:nvPr/>
        </p:nvSpPr>
        <p:spPr>
          <a:xfrm>
            <a:off x="3606505" y="1891562"/>
            <a:ext cx="1928826" cy="128588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ru-RU" dirty="0">
                <a:latin typeface="Times New Roman" panose="02020603050405020304" pitchFamily="18" charset="0"/>
                <a:cs typeface="Times New Roman" panose="02020603050405020304" pitchFamily="18" charset="0"/>
              </a:rPr>
              <a:t>Решение</a:t>
            </a:r>
          </a:p>
        </p:txBody>
      </p:sp>
      <p:sp>
        <p:nvSpPr>
          <p:cNvPr id="17" name="Стрелка углом вверх 16"/>
          <p:cNvSpPr/>
          <p:nvPr/>
        </p:nvSpPr>
        <p:spPr>
          <a:xfrm rot="10800000">
            <a:off x="1447800" y="2522241"/>
            <a:ext cx="1933580" cy="500066"/>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Стрелка углом вверх 17"/>
          <p:cNvSpPr/>
          <p:nvPr/>
        </p:nvSpPr>
        <p:spPr>
          <a:xfrm flipV="1">
            <a:off x="5670400" y="2538337"/>
            <a:ext cx="2864000" cy="500066"/>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0" name="TextBox 42"/>
          <p:cNvSpPr txBox="1">
            <a:spLocks noChangeArrowheads="1"/>
          </p:cNvSpPr>
          <p:nvPr/>
        </p:nvSpPr>
        <p:spPr bwMode="auto">
          <a:xfrm>
            <a:off x="1071538" y="4772979"/>
            <a:ext cx="7828624" cy="2169825"/>
          </a:xfrm>
          <a:prstGeom prst="rect">
            <a:avLst/>
          </a:prstGeom>
          <a:solidFill>
            <a:schemeClr val="bg1"/>
          </a:solidFill>
          <a:ln w="28575">
            <a:solidFill>
              <a:srgbClr val="FF0000"/>
            </a:solidFill>
            <a:miter lim="800000"/>
            <a:headEnd/>
            <a:tailEnd/>
          </a:ln>
        </p:spPr>
        <p:txBody>
          <a:bodyPr wrap="square">
            <a:spAutoFit/>
          </a:bodyPr>
          <a:lstStyle/>
          <a:p>
            <a:pPr algn="just"/>
            <a:r>
              <a:rPr lang="ru-RU" dirty="0">
                <a:solidFill>
                  <a:srgbClr val="FF0000"/>
                </a:solidFill>
                <a:latin typeface="Times New Roman" panose="02020603050405020304" pitchFamily="18" charset="0"/>
                <a:cs typeface="Times New Roman" panose="02020603050405020304" pitchFamily="18" charset="0"/>
              </a:rPr>
              <a:t>	</a:t>
            </a:r>
            <a:r>
              <a:rPr lang="ru-RU" sz="1300" dirty="0">
                <a:solidFill>
                  <a:srgbClr val="FF0000"/>
                </a:solidFill>
                <a:latin typeface="Times New Roman" panose="02020603050405020304" pitchFamily="18" charset="0"/>
                <a:cs typeface="Times New Roman" panose="02020603050405020304" pitchFamily="18" charset="0"/>
              </a:rPr>
              <a:t>Решение по жалобе должно быть мотивированным со ссылкой на конкретные нормативные правовые акты Приднестровской Молдавской Республики, содержать указание на восстановление нарушенного права заявителя, об отмене или изменении обжалуемого ненормативного правового акта, принятого органом власти или должностным лицом, а также о порядке обжалования принятого ненормативного правового акта.</a:t>
            </a:r>
          </a:p>
          <a:p>
            <a:pPr algn="just"/>
            <a:r>
              <a:rPr lang="ru-RU" sz="1300" dirty="0">
                <a:solidFill>
                  <a:srgbClr val="FF0000"/>
                </a:solidFill>
                <a:latin typeface="Times New Roman" panose="02020603050405020304" pitchFamily="18" charset="0"/>
                <a:cs typeface="Times New Roman" panose="02020603050405020304" pitchFamily="18" charset="0"/>
              </a:rPr>
              <a:t>	Действия (бездействие) должностного лица налогового органа, принятые им ненормативные правовые акты, а также принятые по жалобам (заявлениям) решения вышестоящих должностных лиц налогового органа могут быть обжалованы (оспорены) в судебном порядке в случаях и порядке, предусмотренных действующим процессуальным законодательством Приднестровской Молдавской Республики.</a:t>
            </a:r>
          </a:p>
        </p:txBody>
      </p:sp>
      <p:pic>
        <p:nvPicPr>
          <p:cNvPr id="2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06" y="5357826"/>
            <a:ext cx="1000132" cy="1000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Прямоугольник 27"/>
          <p:cNvSpPr/>
          <p:nvPr/>
        </p:nvSpPr>
        <p:spPr>
          <a:xfrm>
            <a:off x="3330281" y="964269"/>
            <a:ext cx="2412000"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ru-RU" sz="1600" dirty="0">
                <a:latin typeface="Times New Roman" panose="02020603050405020304" pitchFamily="18" charset="0"/>
                <a:cs typeface="Times New Roman" panose="02020603050405020304" pitchFamily="18" charset="0"/>
              </a:rPr>
              <a:t>Орган, рассматривающий жалобу</a:t>
            </a:r>
          </a:p>
        </p:txBody>
      </p:sp>
      <p:sp>
        <p:nvSpPr>
          <p:cNvPr id="31" name="Стрелка вправо 30"/>
          <p:cNvSpPr/>
          <p:nvPr/>
        </p:nvSpPr>
        <p:spPr>
          <a:xfrm rot="5400000">
            <a:off x="4357686" y="1814753"/>
            <a:ext cx="357190" cy="42862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Прямоугольник 11"/>
          <p:cNvSpPr/>
          <p:nvPr/>
        </p:nvSpPr>
        <p:spPr>
          <a:xfrm>
            <a:off x="2688424" y="3177446"/>
            <a:ext cx="2412000" cy="16805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400" dirty="0">
                <a:latin typeface="Times New Roman" panose="02020603050405020304" pitchFamily="18" charset="0"/>
                <a:cs typeface="Times New Roman" panose="02020603050405020304" pitchFamily="18" charset="0"/>
              </a:rPr>
              <a:t>об отказе в удовлетворении жалобы (заявления), выражающемся в оставлении обжалуемого ненормативного правового акта без изменений</a:t>
            </a:r>
          </a:p>
        </p:txBody>
      </p:sp>
      <p:sp>
        <p:nvSpPr>
          <p:cNvPr id="13" name="Прямоугольник 12"/>
          <p:cNvSpPr/>
          <p:nvPr/>
        </p:nvSpPr>
        <p:spPr>
          <a:xfrm>
            <a:off x="7943616" y="3196829"/>
            <a:ext cx="1188041" cy="1557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400" dirty="0">
                <a:latin typeface="Times New Roman" panose="02020603050405020304" pitchFamily="18" charset="0"/>
                <a:cs typeface="Times New Roman" panose="02020603050405020304" pitchFamily="18" charset="0"/>
              </a:rPr>
              <a:t>о направлении жалобы (заявления) по подведомственности</a:t>
            </a:r>
          </a:p>
        </p:txBody>
      </p:sp>
      <p:sp>
        <p:nvSpPr>
          <p:cNvPr id="14" name="Стрелка вправо 13"/>
          <p:cNvSpPr/>
          <p:nvPr/>
        </p:nvSpPr>
        <p:spPr>
          <a:xfrm rot="5400000">
            <a:off x="3650662" y="2757123"/>
            <a:ext cx="357190" cy="38749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Стрелка вправо 18"/>
          <p:cNvSpPr/>
          <p:nvPr/>
        </p:nvSpPr>
        <p:spPr>
          <a:xfrm rot="5400000">
            <a:off x="5141980" y="2757123"/>
            <a:ext cx="357190" cy="38749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104218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1"/>
          </p:nvPr>
        </p:nvSpPr>
        <p:spPr>
          <a:xfrm>
            <a:off x="107504" y="116632"/>
            <a:ext cx="8928992" cy="864096"/>
          </a:xfrm>
          <a:solidFill>
            <a:schemeClr val="accent1"/>
          </a:solidFill>
        </p:spPr>
        <p:txBody>
          <a:bodyPr>
            <a:noAutofit/>
          </a:bodyPr>
          <a:lstStyle/>
          <a:p>
            <a:pPr algn="ctr"/>
            <a:r>
              <a:rPr lang="ru-RU" sz="2600" b="1" dirty="0">
                <a:solidFill>
                  <a:schemeClr val="bg1"/>
                </a:solidFill>
                <a:latin typeface="+mj-lt"/>
                <a:cs typeface="Arial" pitchFamily="34" charset="0"/>
              </a:rPr>
              <a:t>ДОСУДЕБНОЕ УРЕГУЛИРОВАНИЕ НАЛОГОВЫХ СПОРОВ</a:t>
            </a:r>
            <a:endParaRPr lang="ru-RU" sz="2600" dirty="0">
              <a:solidFill>
                <a:schemeClr val="bg1"/>
              </a:solidFill>
              <a:latin typeface="Arial" pitchFamily="34" charset="0"/>
              <a:cs typeface="Arial" pitchFamily="34" charset="0"/>
            </a:endParaRPr>
          </a:p>
        </p:txBody>
      </p:sp>
      <p:sp>
        <p:nvSpPr>
          <p:cNvPr id="7" name="Содержимое 6"/>
          <p:cNvSpPr>
            <a:spLocks noGrp="1"/>
          </p:cNvSpPr>
          <p:nvPr>
            <p:ph sz="quarter" idx="2"/>
          </p:nvPr>
        </p:nvSpPr>
        <p:spPr>
          <a:xfrm>
            <a:off x="179512" y="1124744"/>
            <a:ext cx="8928992" cy="5256584"/>
          </a:xfrm>
        </p:spPr>
        <p:txBody>
          <a:bodyPr>
            <a:normAutofit/>
          </a:bodyPr>
          <a:lstStyle/>
          <a:p>
            <a:pPr marL="457200" indent="-457200">
              <a:buFont typeface="Arial" panose="020B0604020202020204" pitchFamily="34" charset="0"/>
              <a:buChar char="•"/>
            </a:pPr>
            <a:r>
              <a:rPr lang="ru-RU" dirty="0"/>
              <a:t> </a:t>
            </a:r>
            <a:r>
              <a:rPr lang="ru-RU" dirty="0">
                <a:latin typeface="Times New Roman" panose="02020603050405020304" pitchFamily="18" charset="0"/>
                <a:cs typeface="Times New Roman" panose="02020603050405020304" pitchFamily="18" charset="0"/>
              </a:rPr>
              <a:t>рассмотрение разногласий к материалам налоговой проверки;</a:t>
            </a:r>
          </a:p>
          <a:p>
            <a:pPr marL="457200" indent="-457200">
              <a:buFont typeface="Arial" panose="020B0604020202020204" pitchFamily="34" charset="0"/>
              <a:buChar char="•"/>
            </a:pPr>
            <a:r>
              <a:rPr lang="ru-RU" dirty="0">
                <a:latin typeface="Times New Roman" panose="02020603050405020304" pitchFamily="18" charset="0"/>
                <a:cs typeface="Times New Roman" panose="02020603050405020304" pitchFamily="18" charset="0"/>
              </a:rPr>
              <a:t>рассмотрение протокола об административном правонарушении</a:t>
            </a:r>
          </a:p>
          <a:p>
            <a:pPr marL="457200" indent="-457200" algn="just">
              <a:buFont typeface="Arial" panose="020B0604020202020204" pitchFamily="34" charset="0"/>
              <a:buChar char="•"/>
            </a:pPr>
            <a:r>
              <a:rPr lang="ru-RU" dirty="0">
                <a:latin typeface="Times New Roman" panose="02020603050405020304" pitchFamily="18" charset="0"/>
                <a:cs typeface="Times New Roman" panose="02020603050405020304" pitchFamily="18" charset="0"/>
              </a:rPr>
              <a:t>порядок обжалования материалов дел об административном правонарушении  в части нарушений, выявляемых налоговыми органами;</a:t>
            </a:r>
          </a:p>
          <a:p>
            <a:pPr marL="457200" indent="-457200" algn="just">
              <a:buFont typeface="Arial" panose="020B0604020202020204" pitchFamily="34" charset="0"/>
              <a:buChar char="•"/>
            </a:pPr>
            <a:r>
              <a:rPr lang="ru-RU" dirty="0">
                <a:latin typeface="Times New Roman" panose="02020603050405020304" pitchFamily="18" charset="0"/>
                <a:cs typeface="Times New Roman" panose="02020603050405020304" pitchFamily="18" charset="0"/>
              </a:rPr>
              <a:t>порядок рассмотрения жалоб налогоплательщиков на принятые ненормативные акты налоговых органов, действия (бездействия) их должностных лиц;</a:t>
            </a:r>
          </a:p>
          <a:p>
            <a:pPr marL="457200" indent="-457200">
              <a:buFont typeface="Arial" panose="020B0604020202020204" pitchFamily="34" charset="0"/>
              <a:buChar char="•"/>
            </a:pPr>
            <a:r>
              <a:rPr lang="ru-RU" dirty="0">
                <a:latin typeface="Times New Roman" panose="02020603050405020304" pitchFamily="18" charset="0"/>
                <a:cs typeface="Times New Roman" panose="02020603050405020304" pitchFamily="18" charset="0"/>
              </a:rPr>
              <a:t>механизмы предоставления льгот по уплате доначисленных налогов,  финансовых и штрафных санкций.</a:t>
            </a: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7000" y="5438827"/>
            <a:ext cx="2355826" cy="1123528"/>
          </a:xfrm>
          <a:prstGeom prst="rect">
            <a:avLst/>
          </a:prstGeom>
        </p:spPr>
      </p:pic>
    </p:spTree>
    <p:extLst>
      <p:ext uri="{BB962C8B-B14F-4D97-AF65-F5344CB8AC3E}">
        <p14:creationId xmlns:p14="http://schemas.microsoft.com/office/powerpoint/2010/main" val="162384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1000"/>
                                        <p:tgtEl>
                                          <p:spTgt spid="7">
                                            <p:txEl>
                                              <p:pRg st="2" end="2"/>
                                            </p:txEl>
                                          </p:spTgt>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602942"/>
            <a:ext cx="8019288" cy="5105400"/>
          </a:xfrm>
        </p:spPr>
        <p:txBody>
          <a:bodyPr>
            <a:noAutofit/>
          </a:bodyPr>
          <a:lstStyle/>
          <a:p>
            <a:pPr marL="82296" lvl="0" indent="0" algn="ctr">
              <a:buNone/>
            </a:pPr>
            <a:r>
              <a:rPr lang="ru-RU" sz="1400" b="1" dirty="0">
                <a:solidFill>
                  <a:srgbClr val="0070C0"/>
                </a:solidFill>
                <a:latin typeface="Times New Roman" panose="02020603050405020304" pitchFamily="18" charset="0"/>
                <a:cs typeface="Times New Roman" panose="02020603050405020304" pitchFamily="18" charset="0"/>
              </a:rPr>
              <a:t>В рамках Закона ПМР «Об основах налоговой системы в ПМР»:</a:t>
            </a:r>
            <a:endParaRPr lang="ru-RU" sz="1400" b="1" i="1" u="sng" dirty="0">
              <a:solidFill>
                <a:srgbClr val="0070C0"/>
              </a:solidFill>
              <a:latin typeface="Times New Roman" panose="02020603050405020304" pitchFamily="18" charset="0"/>
              <a:cs typeface="Times New Roman" panose="02020603050405020304" pitchFamily="18" charset="0"/>
            </a:endParaRPr>
          </a:p>
          <a:p>
            <a:pPr marL="82296" lvl="0" indent="0">
              <a:buNone/>
            </a:pPr>
            <a:r>
              <a:rPr lang="ru-RU" sz="1400" b="1" i="1" u="sng" dirty="0">
                <a:solidFill>
                  <a:srgbClr val="0070C0"/>
                </a:solidFill>
                <a:latin typeface="Times New Roman" panose="02020603050405020304" pitchFamily="18" charset="0"/>
                <a:cs typeface="Times New Roman" panose="02020603050405020304" pitchFamily="18" charset="0"/>
              </a:rPr>
              <a:t>Налоговые платежи: </a:t>
            </a:r>
            <a:endParaRPr lang="ru-RU" sz="1400" b="1" i="1" dirty="0">
              <a:solidFill>
                <a:srgbClr val="0070C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 отсрочки и рассрочки платежей в Республиканский бюджет и внебюджетные фонды Приднестровской Молдавской Республики </a:t>
            </a:r>
            <a:r>
              <a:rPr lang="ru-RU" sz="1400" u="sng" dirty="0">
                <a:latin typeface="Times New Roman" panose="02020603050405020304" pitchFamily="18" charset="0"/>
                <a:cs typeface="Times New Roman" panose="02020603050405020304" pitchFamily="18" charset="0"/>
              </a:rPr>
              <a:t>в пределах текущего года и на срок не более трех месяцев;</a:t>
            </a:r>
            <a:endParaRPr lang="ru-RU" sz="1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ru-RU" sz="1400" u="sng" dirty="0">
                <a:latin typeface="Times New Roman" panose="02020603050405020304" pitchFamily="18" charset="0"/>
                <a:cs typeface="Times New Roman" panose="02020603050405020304" pitchFamily="18" charset="0"/>
              </a:rPr>
              <a:t>отсрочки и рассрочки платежей в местный бюджет, в </a:t>
            </a:r>
            <a:r>
              <a:rPr lang="ru-RU" sz="1400" u="sng" dirty="0" err="1">
                <a:latin typeface="Times New Roman" panose="02020603050405020304" pitchFamily="18" charset="0"/>
                <a:cs typeface="Times New Roman" panose="02020603050405020304" pitchFamily="18" charset="0"/>
              </a:rPr>
              <a:t>т.ч.по</a:t>
            </a:r>
            <a:r>
              <a:rPr lang="ru-RU" sz="1400" u="sng" dirty="0">
                <a:latin typeface="Times New Roman" panose="02020603050405020304" pitchFamily="18" charset="0"/>
                <a:cs typeface="Times New Roman" panose="02020603050405020304" pitchFamily="18" charset="0"/>
              </a:rPr>
              <a:t> республиканским налогам в части, подлежащей зачислению в соответствии с действующим законодательством в местный (городской, районный) бюджет, только при условии, если бюджет города (района) не является дотационным;</a:t>
            </a:r>
            <a:endParaRPr lang="ru-RU" sz="1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 предоставление отсрочки (рассрочки) налоговых платежей и сборов </a:t>
            </a:r>
            <a:r>
              <a:rPr lang="ru-RU" sz="1400" u="sng" dirty="0">
                <a:latin typeface="Times New Roman" panose="02020603050405020304" pitchFamily="18" charset="0"/>
                <a:cs typeface="Times New Roman" panose="02020603050405020304" pitchFamily="18" charset="0"/>
              </a:rPr>
              <a:t>на срок от 3 месяцев до 1 года производится в виде налогового кредита;</a:t>
            </a:r>
            <a:endParaRPr lang="ru-RU" sz="1400" dirty="0">
              <a:latin typeface="Times New Roman" panose="02020603050405020304" pitchFamily="18" charset="0"/>
              <a:cs typeface="Times New Roman" panose="02020603050405020304" pitchFamily="18" charset="0"/>
            </a:endParaRPr>
          </a:p>
          <a:p>
            <a:pPr marL="82296" indent="0">
              <a:buNone/>
            </a:pPr>
            <a:r>
              <a:rPr lang="ru-RU" sz="1400" b="1" i="1" u="sng" dirty="0">
                <a:solidFill>
                  <a:srgbClr val="0070C0"/>
                </a:solidFill>
                <a:latin typeface="Times New Roman" panose="02020603050405020304" pitchFamily="18" charset="0"/>
                <a:cs typeface="Times New Roman" panose="02020603050405020304" pitchFamily="18" charset="0"/>
              </a:rPr>
              <a:t>Финансовые санкции:</a:t>
            </a:r>
            <a:endParaRPr lang="ru-RU" sz="1400" i="1" dirty="0">
              <a:solidFill>
                <a:srgbClr val="0070C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 отсрочки и рассрочки уплаты финансовых санкций в пределах текущего года и на срок не более трех месяцев; </a:t>
            </a:r>
          </a:p>
          <a:p>
            <a:pPr>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  предоставление отсрочки (рассрочки) уплаты финансовых санкций на срок от 3 месяцев до 1 года производится в виде налогового кредита;</a:t>
            </a:r>
          </a:p>
          <a:p>
            <a:pPr>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   освобождение от уплаты финансовых санкций;</a:t>
            </a:r>
          </a:p>
          <a:p>
            <a:pPr marL="82296" indent="0">
              <a:buNone/>
            </a:pPr>
            <a:r>
              <a:rPr lang="ru-RU" sz="1400" b="1" i="1" u="sng" dirty="0">
                <a:solidFill>
                  <a:srgbClr val="0070C0"/>
                </a:solidFill>
                <a:latin typeface="Times New Roman" panose="02020603050405020304" pitchFamily="18" charset="0"/>
                <a:cs typeface="Times New Roman" panose="02020603050405020304" pitchFamily="18" charset="0"/>
              </a:rPr>
              <a:t> Административные штрафы (в соответствии с КоАП ПМР):</a:t>
            </a:r>
            <a:endParaRPr lang="ru-RU" sz="1400" i="1" dirty="0">
              <a:solidFill>
                <a:srgbClr val="0070C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в соответствии со статьей 32.5 КоАП ПМР при наличии обстоятельств, вследствие которых исполнение постановления о назначении административного наказания невозможно в установленные сроки, </a:t>
            </a:r>
            <a:r>
              <a:rPr lang="ru-RU" sz="1400" u="sng" dirty="0">
                <a:latin typeface="Times New Roman" panose="02020603050405020304" pitchFamily="18" charset="0"/>
                <a:cs typeface="Times New Roman" panose="02020603050405020304" pitchFamily="18" charset="0"/>
              </a:rPr>
              <a:t>судья, орган (должностное лицо), вынесшие постановление, могут отсрочить исполнение постановления на срок до 1 (одного) месяца</a:t>
            </a:r>
            <a:r>
              <a:rPr lang="ru-RU" sz="14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ru-RU" sz="1400" dirty="0">
                <a:latin typeface="Times New Roman" panose="02020603050405020304" pitchFamily="18" charset="0"/>
                <a:cs typeface="Times New Roman" panose="02020603050405020304" pitchFamily="18" charset="0"/>
              </a:rPr>
              <a:t>с учетом материального положения лица, привлеченного к административной ответственности, уплата административного штрафа может быть </a:t>
            </a:r>
            <a:r>
              <a:rPr lang="ru-RU" sz="1400" u="sng" dirty="0">
                <a:latin typeface="Times New Roman" panose="02020603050405020304" pitchFamily="18" charset="0"/>
                <a:cs typeface="Times New Roman" panose="02020603050405020304" pitchFamily="18" charset="0"/>
              </a:rPr>
              <a:t>рассрочена судьей, органом (должностным лицом), вынесшими постановление, на срок до 3 (трех) месяцев</a:t>
            </a:r>
            <a:r>
              <a:rPr lang="ru-RU" sz="1400" dirty="0">
                <a:latin typeface="Times New Roman" panose="02020603050405020304" pitchFamily="18" charset="0"/>
                <a:cs typeface="Times New Roman" panose="02020603050405020304" pitchFamily="18" charset="0"/>
              </a:rPr>
              <a:t>.</a:t>
            </a:r>
          </a:p>
          <a:p>
            <a:endParaRPr lang="ru-RU" sz="1400" dirty="0"/>
          </a:p>
        </p:txBody>
      </p:sp>
      <p:sp>
        <p:nvSpPr>
          <p:cNvPr id="5" name="Заголовок 1"/>
          <p:cNvSpPr txBox="1">
            <a:spLocks/>
          </p:cNvSpPr>
          <p:nvPr/>
        </p:nvSpPr>
        <p:spPr>
          <a:xfrm>
            <a:off x="0" y="0"/>
            <a:ext cx="9144000" cy="609600"/>
          </a:xfrm>
          <a:prstGeom prst="rect">
            <a:avLst/>
          </a:prstGeom>
          <a:solidFill>
            <a:srgbClr val="00206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Механизмы предоставления льгот по уплате </a:t>
            </a:r>
          </a:p>
          <a:p>
            <a:pPr lvl="0" algn="ctr">
              <a:spcBef>
                <a:spcPct val="0"/>
              </a:spcBef>
              <a:defRPr/>
            </a:pPr>
            <a:r>
              <a:rPr kumimoji="0" lang="ru-RU" sz="2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доначисленных налогов, </a:t>
            </a:r>
            <a:r>
              <a:rPr lang="ru-RU" sz="2200" b="1" dirty="0">
                <a:solidFill>
                  <a:prstClr val="white"/>
                </a:solidFill>
                <a:latin typeface="Times New Roman" panose="02020603050405020304" pitchFamily="18" charset="0"/>
                <a:cs typeface="Times New Roman" panose="02020603050405020304" pitchFamily="18" charset="0"/>
              </a:rPr>
              <a:t>финансовых и штрафных  и </a:t>
            </a:r>
            <a:r>
              <a:rPr kumimoji="0" lang="ru-RU" sz="2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санкций</a:t>
            </a:r>
          </a:p>
        </p:txBody>
      </p:sp>
    </p:spTree>
    <p:extLst>
      <p:ext uri="{BB962C8B-B14F-4D97-AF65-F5344CB8AC3E}">
        <p14:creationId xmlns:p14="http://schemas.microsoft.com/office/powerpoint/2010/main" val="298868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936104"/>
            <a:ext cx="8019288" cy="5105400"/>
          </a:xfrm>
        </p:spPr>
        <p:txBody>
          <a:bodyPr>
            <a:noAutofit/>
          </a:bodyPr>
          <a:lstStyle/>
          <a:p>
            <a:pPr marL="82296" indent="0" algn="ctr">
              <a:buNone/>
            </a:pPr>
            <a:endParaRPr lang="ru-RU" sz="1350" b="1" dirty="0">
              <a:latin typeface="Times New Roman" panose="02020603050405020304" pitchFamily="18" charset="0"/>
              <a:cs typeface="Times New Roman" panose="02020603050405020304" pitchFamily="18" charset="0"/>
            </a:endParaRPr>
          </a:p>
          <a:p>
            <a:pPr marL="82296" indent="0" algn="just">
              <a:buNone/>
            </a:pPr>
            <a:r>
              <a:rPr lang="ru-RU" sz="1400" b="1" dirty="0">
                <a:solidFill>
                  <a:srgbClr val="0070C0"/>
                </a:solidFill>
                <a:latin typeface="Times New Roman" panose="02020603050405020304" pitchFamily="18" charset="0"/>
                <a:cs typeface="Times New Roman" panose="02020603050405020304" pitchFamily="18" charset="0"/>
              </a:rPr>
              <a:t>         В рамках Закона Приднестровской Молдавской Республики «О мерах государственной поддержки  субъектов экономической деятельности Приднестровской Молдавской Республики в связи с негативными последствиями внешних факторов» предусмотрено, что:</a:t>
            </a:r>
          </a:p>
          <a:p>
            <a:pPr marL="82296" indent="457200" algn="just">
              <a:buNone/>
            </a:pPr>
            <a:r>
              <a:rPr lang="ru-RU" sz="1400" dirty="0">
                <a:latin typeface="Times New Roman" panose="02020603050405020304" pitchFamily="18" charset="0"/>
                <a:cs typeface="Times New Roman" panose="02020603050405020304" pitchFamily="18" charset="0"/>
              </a:rPr>
              <a:t>отсрочки (рассрочки) по уплате налогов, сборов и иных платежей в бюджет на срок </a:t>
            </a:r>
            <a:r>
              <a:rPr lang="ru-RU" sz="1400" b="1" i="1" u="sng" dirty="0">
                <a:solidFill>
                  <a:srgbClr val="0070C0"/>
                </a:solidFill>
                <a:latin typeface="Times New Roman" panose="02020603050405020304" pitchFamily="18" charset="0"/>
                <a:cs typeface="Times New Roman" panose="02020603050405020304" pitchFamily="18" charset="0"/>
              </a:rPr>
              <a:t>в пределах текущего финансового года без начисления процентов </a:t>
            </a:r>
            <a:r>
              <a:rPr lang="ru-RU" sz="1400" dirty="0">
                <a:latin typeface="Times New Roman" panose="02020603050405020304" pitchFamily="18" charset="0"/>
                <a:cs typeface="Times New Roman" panose="02020603050405020304" pitchFamily="18" charset="0"/>
              </a:rPr>
              <a:t>на сумму предоставленной отсрочки (рассрочки) могут быть предоставлены:</a:t>
            </a:r>
          </a:p>
          <a:p>
            <a:pPr marL="82296" indent="457200" algn="just">
              <a:buNone/>
            </a:pPr>
            <a:r>
              <a:rPr lang="ru-RU" sz="1400" dirty="0">
                <a:latin typeface="Times New Roman" panose="02020603050405020304" pitchFamily="18" charset="0"/>
                <a:cs typeface="Times New Roman" panose="02020603050405020304" pitchFamily="18" charset="0"/>
              </a:rPr>
              <a:t>1) республиканским исполнительным органом государственной власти, в компетенции которого находятся вопросы организации и обеспечения сбора налогов и иных обязательных платежей, – по платежам, подлежащим зачислению в республиканский бюджет и государственный внебюджетный фонд;</a:t>
            </a:r>
          </a:p>
          <a:p>
            <a:pPr marL="82296" indent="457200" algn="just">
              <a:buNone/>
            </a:pPr>
            <a:r>
              <a:rPr lang="ru-RU" sz="1400" dirty="0">
                <a:latin typeface="Times New Roman" panose="02020603050405020304" pitchFamily="18" charset="0"/>
                <a:cs typeface="Times New Roman" panose="02020603050405020304" pitchFamily="18" charset="0"/>
              </a:rPr>
              <a:t>2) органами местного государственного управления – по платежам, подлежащим зачислению в местный бюджет города (района), в том числе по республиканским налогам в части, подлежащей зачислению в соответствии с действующим законодательством Приднестровской Молдавской Республики в местный бюджет города (района), являющийся дотационным.</a:t>
            </a:r>
          </a:p>
          <a:p>
            <a:pPr marL="82296" indent="457200" algn="just">
              <a:buNone/>
            </a:pPr>
            <a:r>
              <a:rPr lang="ru-RU" sz="1400" dirty="0">
                <a:latin typeface="Times New Roman" panose="02020603050405020304" pitchFamily="18" charset="0"/>
                <a:cs typeface="Times New Roman" panose="02020603050405020304" pitchFamily="18" charset="0"/>
              </a:rPr>
              <a:t>Следует отметить, что указанные нормы действуют до 31.12.2022 года.</a:t>
            </a:r>
          </a:p>
          <a:p>
            <a:pPr marL="82296" indent="457200" algn="just">
              <a:buNone/>
            </a:pPr>
            <a:endParaRPr lang="ru-RU" sz="1400" dirty="0">
              <a:latin typeface="Times New Roman" panose="02020603050405020304" pitchFamily="18" charset="0"/>
              <a:cs typeface="Times New Roman" panose="02020603050405020304" pitchFamily="18" charset="0"/>
            </a:endParaRPr>
          </a:p>
          <a:p>
            <a:endParaRPr lang="ru-RU" sz="1400" dirty="0"/>
          </a:p>
        </p:txBody>
      </p:sp>
      <p:sp>
        <p:nvSpPr>
          <p:cNvPr id="5" name="Заголовок 1"/>
          <p:cNvSpPr txBox="1">
            <a:spLocks/>
          </p:cNvSpPr>
          <p:nvPr/>
        </p:nvSpPr>
        <p:spPr>
          <a:xfrm>
            <a:off x="0" y="0"/>
            <a:ext cx="9144000" cy="816496"/>
          </a:xfrm>
          <a:prstGeom prst="rect">
            <a:avLst/>
          </a:prstGeom>
          <a:solidFill>
            <a:srgbClr val="002060"/>
          </a:solidFill>
        </p:spPr>
        <p:txBody>
          <a:bodyPr vert="horz" lIns="91440" tIns="45720" rIns="91440" bIns="45720" rtlCol="0" anchor="ctr">
            <a:noAutofit/>
          </a:bodyPr>
          <a:lstStyle/>
          <a:p>
            <a:pPr lvl="0" algn="ctr">
              <a:spcBef>
                <a:spcPct val="0"/>
              </a:spcBef>
            </a:pPr>
            <a:r>
              <a:rPr lang="ru-RU" sz="2400" b="1" dirty="0">
                <a:solidFill>
                  <a:schemeClr val="bg1"/>
                </a:solidFill>
                <a:latin typeface="Times New Roman" panose="02020603050405020304" pitchFamily="18" charset="0"/>
                <a:cs typeface="Times New Roman" panose="02020603050405020304" pitchFamily="18" charset="0"/>
              </a:rPr>
              <a:t>Дополнительные меры государственной поддержки</a:t>
            </a:r>
          </a:p>
        </p:txBody>
      </p:sp>
      <p:pic>
        <p:nvPicPr>
          <p:cNvPr id="4" name="Рисунок 3">
            <a:extLst>
              <a:ext uri="{FF2B5EF4-FFF2-40B4-BE49-F238E27FC236}">
                <a16:creationId xmlns:a16="http://schemas.microsoft.com/office/drawing/2014/main" id="{D3E3E4B1-0DAC-4EDD-93A8-47C416B639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34143">
            <a:off x="2359807" y="5137677"/>
            <a:ext cx="2484593" cy="1244723"/>
          </a:xfrm>
          <a:prstGeom prst="rect">
            <a:avLst/>
          </a:prstGeom>
        </p:spPr>
      </p:pic>
      <p:pic>
        <p:nvPicPr>
          <p:cNvPr id="6" name="Рисунок 5">
            <a:extLst>
              <a:ext uri="{FF2B5EF4-FFF2-40B4-BE49-F238E27FC236}">
                <a16:creationId xmlns:a16="http://schemas.microsoft.com/office/drawing/2014/main" id="{1F164068-296D-4BAD-BFFD-56FA13CD57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403190">
            <a:off x="5715000" y="4938304"/>
            <a:ext cx="2514600" cy="1643471"/>
          </a:xfrm>
          <a:prstGeom prst="rect">
            <a:avLst/>
          </a:prstGeom>
        </p:spPr>
      </p:pic>
    </p:spTree>
    <p:extLst>
      <p:ext uri="{BB962C8B-B14F-4D97-AF65-F5344CB8AC3E}">
        <p14:creationId xmlns:p14="http://schemas.microsoft.com/office/powerpoint/2010/main" val="1773175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noGrp="1"/>
          </p:cNvSpPr>
          <p:nvPr>
            <p:ph type="title"/>
          </p:nvPr>
        </p:nvSpPr>
        <p:spPr>
          <a:xfrm>
            <a:off x="1066800" y="0"/>
            <a:ext cx="7498080" cy="1143000"/>
          </a:xfrm>
          <a:prstGeom prst="rect">
            <a:avLst/>
          </a:prstGeom>
          <a:solidFill>
            <a:srgbClr val="002060"/>
          </a:solidFill>
        </p:spPr>
        <p:txBody>
          <a:bodyPr vert="horz" lIns="91440" tIns="45720" rIns="91440" bIns="45720" rtlCol="0" anchor="ctr">
            <a:noAutofit/>
          </a:bodyPr>
          <a:lstStyle/>
          <a:p>
            <a:pPr lvl="0" algn="ctr"/>
            <a:r>
              <a:rPr lang="ru-RU" sz="2800" dirty="0">
                <a:solidFill>
                  <a:schemeClr val="bg1"/>
                </a:solidFill>
                <a:effectLst/>
                <a:latin typeface="Times New Roman" panose="02020603050405020304" pitchFamily="18" charset="0"/>
                <a:cs typeface="Times New Roman" panose="02020603050405020304" pitchFamily="18" charset="0"/>
              </a:rPr>
              <a:t>Органы власти, рассматривающие вопросы о предоставлении льгот</a:t>
            </a:r>
            <a:endParaRPr lang="ru-RU" sz="2800" b="1" dirty="0">
              <a:solidFill>
                <a:schemeClr val="bg1"/>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239000" y="5657850"/>
            <a:ext cx="1397000" cy="1047750"/>
          </a:xfrm>
        </p:spPr>
      </p:pic>
      <p:graphicFrame>
        <p:nvGraphicFramePr>
          <p:cNvPr id="9" name="Объект 4"/>
          <p:cNvGraphicFramePr>
            <a:graphicFrameLocks/>
          </p:cNvGraphicFramePr>
          <p:nvPr>
            <p:extLst>
              <p:ext uri="{D42A27DB-BD31-4B8C-83A1-F6EECF244321}">
                <p14:modId xmlns:p14="http://schemas.microsoft.com/office/powerpoint/2010/main" val="140166421"/>
              </p:ext>
            </p:extLst>
          </p:nvPr>
        </p:nvGraphicFramePr>
        <p:xfrm>
          <a:off x="1143000" y="1151709"/>
          <a:ext cx="785812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8194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5A0A546-0680-4D15-8022-0D1AFCF8A97E}"/>
              </a:ext>
            </a:extLst>
          </p:cNvPr>
          <p:cNvSpPr>
            <a:spLocks noGrp="1"/>
          </p:cNvSpPr>
          <p:nvPr>
            <p:ph idx="1"/>
          </p:nvPr>
        </p:nvSpPr>
        <p:spPr>
          <a:xfrm>
            <a:off x="1447800" y="304800"/>
            <a:ext cx="7345680" cy="4343400"/>
          </a:xfrm>
        </p:spPr>
        <p:txBody>
          <a:bodyPr>
            <a:normAutofit fontScale="55000" lnSpcReduction="20000"/>
          </a:bodyPr>
          <a:lstStyle/>
          <a:p>
            <a:pPr indent="0" algn="just">
              <a:buNone/>
            </a:pPr>
            <a:r>
              <a:rPr lang="ru-RU" dirty="0">
                <a:latin typeface="Times New Roman" panose="02020603050405020304" pitchFamily="18" charset="0"/>
                <a:cs typeface="Times New Roman" panose="02020603050405020304" pitchFamily="18" charset="0"/>
              </a:rPr>
              <a:t>       Перечень необходимых документов, предоставляемых для рассмотрения ведомственной комиссией Министерства финансов Приднестровской Молдавской Республики по рассмотрению вопросов предоставления льгот по платежам, подлежащим зачислению в республиканский бюджет и государственный внебюджетный фонд, штрафным и финансовым санкциям, а также  порядок и условия предоставления налогового кредита содержатся в </a:t>
            </a:r>
            <a:r>
              <a:rPr lang="ru-RU" b="1" i="1" dirty="0">
                <a:solidFill>
                  <a:schemeClr val="accent6">
                    <a:lumMod val="75000"/>
                  </a:schemeClr>
                </a:solidFill>
                <a:latin typeface="Times New Roman" panose="02020603050405020304" pitchFamily="18" charset="0"/>
                <a:cs typeface="Times New Roman" panose="02020603050405020304" pitchFamily="18" charset="0"/>
              </a:rPr>
              <a:t>Приказе Министерства финансов ПМР от 15.08.2018 г. № 159 «Об утверждении Регламента ведомственной комиссии Министерства финансов Приднестровской Молдавской Республики по рассмотрению вопросов предоставления льгот по платежам, подлежащим зачислению в республиканский бюджет и государственный внебюджетный фонд, штрафным и финансовым санкциям, Порядка и условий предоставления налогового кредита».</a:t>
            </a:r>
          </a:p>
          <a:p>
            <a:pPr indent="0" algn="just">
              <a:buNone/>
            </a:pPr>
            <a:r>
              <a:rPr lang="ru-RU" sz="3300" dirty="0">
                <a:latin typeface="Times New Roman" panose="02020603050405020304" pitchFamily="18" charset="0"/>
                <a:cs typeface="Times New Roman" panose="02020603050405020304" pitchFamily="18" charset="0"/>
              </a:rPr>
              <a:t>	Для рассмотрения государственными администрациями вопросов о предоставлении льгот по налогам и иным обязательным платежам, подлежащим зачислению в местный бюджет, предоставляется аналогичный пакет документов.</a:t>
            </a:r>
          </a:p>
          <a:p>
            <a:pPr indent="0" algn="just">
              <a:buNone/>
            </a:pPr>
            <a:endParaRPr lang="ru-RU" b="1" i="1" dirty="0">
              <a:solidFill>
                <a:schemeClr val="accent6">
                  <a:lumMod val="75000"/>
                </a:schemeClr>
              </a:solidFill>
              <a:latin typeface="Times New Roman" panose="02020603050405020304" pitchFamily="18" charset="0"/>
              <a:cs typeface="Times New Roman" panose="02020603050405020304" pitchFamily="18" charset="0"/>
            </a:endParaRPr>
          </a:p>
          <a:p>
            <a:endParaRPr lang="ru-RU" dirty="0"/>
          </a:p>
        </p:txBody>
      </p:sp>
      <p:pic>
        <p:nvPicPr>
          <p:cNvPr id="5" name="Рисунок 4">
            <a:extLst>
              <a:ext uri="{FF2B5EF4-FFF2-40B4-BE49-F238E27FC236}">
                <a16:creationId xmlns:a16="http://schemas.microsoft.com/office/drawing/2014/main" id="{37AEB7CA-6B60-416E-9930-BDB967B18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89453">
            <a:off x="4887843" y="4728241"/>
            <a:ext cx="3722877" cy="1726061"/>
          </a:xfrm>
          <a:prstGeom prst="rect">
            <a:avLst/>
          </a:prstGeom>
        </p:spPr>
      </p:pic>
    </p:spTree>
    <p:extLst>
      <p:ext uri="{BB962C8B-B14F-4D97-AF65-F5344CB8AC3E}">
        <p14:creationId xmlns:p14="http://schemas.microsoft.com/office/powerpoint/2010/main" val="1776275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10AD1E5-6BC7-47DF-A477-F8B60073B6FD}"/>
              </a:ext>
            </a:extLst>
          </p:cNvPr>
          <p:cNvSpPr>
            <a:spLocks noGrp="1"/>
          </p:cNvSpPr>
          <p:nvPr>
            <p:ph idx="1"/>
          </p:nvPr>
        </p:nvSpPr>
        <p:spPr>
          <a:xfrm>
            <a:off x="1371600" y="381000"/>
            <a:ext cx="7498080" cy="5562600"/>
          </a:xfrm>
        </p:spPr>
        <p:txBody>
          <a:bodyPr>
            <a:normAutofit fontScale="25000" lnSpcReduction="20000"/>
          </a:bodyPr>
          <a:lstStyle/>
          <a:p>
            <a:pPr indent="0" algn="ctr">
              <a:buNone/>
            </a:pPr>
            <a:r>
              <a:rPr lang="ru-RU" sz="6400" b="1" dirty="0">
                <a:solidFill>
                  <a:schemeClr val="accent6"/>
                </a:solidFill>
                <a:latin typeface="Times New Roman" panose="02020603050405020304" pitchFamily="18" charset="0"/>
                <a:cs typeface="Times New Roman" panose="02020603050405020304" pitchFamily="18" charset="0"/>
              </a:rPr>
              <a:t>Порядок досудебного урегулирования налоговых споров регламентируется следующими нормативными правовыми актами:</a:t>
            </a:r>
          </a:p>
          <a:p>
            <a:pPr indent="0" algn="ctr">
              <a:buNone/>
            </a:pPr>
            <a:endParaRPr lang="ru-RU" sz="6400" b="1" dirty="0">
              <a:solidFill>
                <a:schemeClr val="accent6"/>
              </a:solidFill>
              <a:latin typeface="Times New Roman" panose="02020603050405020304" pitchFamily="18" charset="0"/>
              <a:cs typeface="Times New Roman" panose="02020603050405020304" pitchFamily="18" charset="0"/>
            </a:endParaRPr>
          </a:p>
          <a:p>
            <a:pPr indent="457200" algn="just">
              <a:buNone/>
            </a:pPr>
            <a:r>
              <a:rPr lang="ru-RU" sz="5600" dirty="0">
                <a:latin typeface="Times New Roman" panose="02020603050405020304" pitchFamily="18" charset="0"/>
                <a:cs typeface="Times New Roman" panose="02020603050405020304" pitchFamily="18" charset="0"/>
              </a:rPr>
              <a:t>1. Закон ПМР от 1.08.2002 г. № 174-З-III «О порядке проведения проверок при осуществлении государственного контроля (надзора)»;</a:t>
            </a:r>
          </a:p>
          <a:p>
            <a:pPr indent="457200" algn="just">
              <a:buNone/>
            </a:pPr>
            <a:r>
              <a:rPr lang="ru-RU" sz="5600" dirty="0">
                <a:latin typeface="Times New Roman" panose="02020603050405020304" pitchFamily="18" charset="0"/>
                <a:cs typeface="Times New Roman" panose="02020603050405020304" pitchFamily="18" charset="0"/>
              </a:rPr>
              <a:t>2. Закон ПМР от 19.08.2000 г. № 321-ЗИД «Об основах налоговой системы в Приднестровской Молдавской Республике»;</a:t>
            </a:r>
          </a:p>
          <a:p>
            <a:pPr indent="457200" algn="just">
              <a:buNone/>
            </a:pPr>
            <a:r>
              <a:rPr lang="ru-RU" sz="5600" dirty="0">
                <a:latin typeface="Times New Roman" panose="02020603050405020304" pitchFamily="18" charset="0"/>
                <a:cs typeface="Times New Roman" panose="02020603050405020304" pitchFamily="18" charset="0"/>
              </a:rPr>
              <a:t>3. Кодекс Приднестровской Молдавской Республики об административных правонарушениях от 21.01.2014 г. № 10-З-V;</a:t>
            </a:r>
          </a:p>
          <a:p>
            <a:pPr indent="457200" algn="just">
              <a:buNone/>
            </a:pPr>
            <a:r>
              <a:rPr lang="ru-RU" sz="5600" dirty="0">
                <a:latin typeface="Times New Roman" panose="02020603050405020304" pitchFamily="18" charset="0"/>
                <a:cs typeface="Times New Roman" panose="02020603050405020304" pitchFamily="18" charset="0"/>
              </a:rPr>
              <a:t>4. Приказ Министерства финансов ПМР от 1.12.2020 г. № 390 «Об утверждении Регламента исполнения Государственной налоговой службой Министерства финансов Приднестровской Молдавской Республики государственной функции по проведению документальных мероприятий по контролю за соблюдением налогового и иного, в пределах компетенции налоговых органов, законодательства Приднестровской Молдавской Республики»;</a:t>
            </a:r>
          </a:p>
          <a:p>
            <a:pPr indent="457200" algn="just">
              <a:buNone/>
            </a:pPr>
            <a:r>
              <a:rPr lang="ru-RU" sz="5600" dirty="0">
                <a:latin typeface="Times New Roman" panose="02020603050405020304" pitchFamily="18" charset="0"/>
                <a:cs typeface="Times New Roman" panose="02020603050405020304" pitchFamily="18" charset="0"/>
              </a:rPr>
              <a:t>5. Приказ Министерства финансов ПМР от 23.10.2017 года № 204 «Об утверждении Регламента рассмотрения заявлений и жалоб физических и юридических лиц на действия или бездействие, а также на ненормативные правовые акты налоговых органов Приднестровской Молдавской Республики во внесудебном порядке»;</a:t>
            </a:r>
          </a:p>
          <a:p>
            <a:pPr indent="457200" algn="just">
              <a:buNone/>
            </a:pPr>
            <a:r>
              <a:rPr lang="ru-RU" sz="5600" dirty="0">
                <a:latin typeface="Times New Roman" panose="02020603050405020304" pitchFamily="18" charset="0"/>
                <a:cs typeface="Times New Roman" panose="02020603050405020304" pitchFamily="18" charset="0"/>
              </a:rPr>
              <a:t>6. Приказ Министерства финансов ПМР от 15.08.2018 г. № 159 «Об утверждении Регламента ведомственной комиссии Министерства финансов Приднестровской Молдавской Республики по рассмотрению вопросов предоставления льгот по платежам, подлежащим зачислению в республиканский бюджет и государственный внебюджетный фонд, штрафным и финансовым санкциям, Порядка и условий предоставления налогового кредита»;</a:t>
            </a:r>
          </a:p>
          <a:p>
            <a:pPr indent="457200" algn="just">
              <a:buNone/>
            </a:pPr>
            <a:r>
              <a:rPr lang="ru-RU" sz="5600" dirty="0">
                <a:latin typeface="Times New Roman" panose="02020603050405020304" pitchFamily="18" charset="0"/>
                <a:cs typeface="Times New Roman" panose="02020603050405020304" pitchFamily="18" charset="0"/>
              </a:rPr>
              <a:t>7. Приказ Министерства финансов ПМР от 27.06.2014 г. № 115 «Об утверждении регламента (порядка) рассмотрения жалоб на решения должностных лиц Министерства финансов Приднестровской Молдавской Республики, полномочных на вынесение постановлений по делам об административных правонарушения»;</a:t>
            </a:r>
          </a:p>
          <a:p>
            <a:pPr indent="457200" algn="just">
              <a:buNone/>
            </a:pPr>
            <a:r>
              <a:rPr lang="ru-RU" sz="5600" dirty="0">
                <a:latin typeface="Times New Roman" panose="02020603050405020304" pitchFamily="18" charset="0"/>
                <a:cs typeface="Times New Roman" panose="02020603050405020304" pitchFamily="18" charset="0"/>
              </a:rPr>
              <a:t>8. Закон ПМР от 2.06.2022 г. № 96-З-</a:t>
            </a:r>
            <a:r>
              <a:rPr lang="en-US" sz="5600" dirty="0">
                <a:latin typeface="Times New Roman" panose="02020603050405020304" pitchFamily="18" charset="0"/>
                <a:cs typeface="Times New Roman" panose="02020603050405020304" pitchFamily="18" charset="0"/>
              </a:rPr>
              <a:t>VII </a:t>
            </a:r>
            <a:r>
              <a:rPr lang="ru-RU" sz="5600" dirty="0">
                <a:latin typeface="Times New Roman" panose="02020603050405020304" pitchFamily="18" charset="0"/>
                <a:cs typeface="Times New Roman" panose="02020603050405020304" pitchFamily="18" charset="0"/>
              </a:rPr>
              <a:t>«О мерах государственной поддержки субъектов экономической деятельности Приднестровской Молдавской Республики в связи с негативными последствиями внешних факторов» .</a:t>
            </a:r>
          </a:p>
          <a:p>
            <a:pPr marL="82296" indent="0">
              <a:buNone/>
            </a:pPr>
            <a:endParaRPr lang="ru-RU" dirty="0"/>
          </a:p>
          <a:p>
            <a:endParaRPr lang="ru-RU" dirty="0"/>
          </a:p>
        </p:txBody>
      </p:sp>
      <p:sp>
        <p:nvSpPr>
          <p:cNvPr id="4" name="Стрелка: вправо 3">
            <a:extLst>
              <a:ext uri="{FF2B5EF4-FFF2-40B4-BE49-F238E27FC236}">
                <a16:creationId xmlns:a16="http://schemas.microsoft.com/office/drawing/2014/main" id="{7E031E83-DAF1-4355-8771-82BB956CAFF0}"/>
              </a:ext>
            </a:extLst>
          </p:cNvPr>
          <p:cNvSpPr/>
          <p:nvPr/>
        </p:nvSpPr>
        <p:spPr>
          <a:xfrm>
            <a:off x="985838" y="1163241"/>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a:extLst>
              <a:ext uri="{FF2B5EF4-FFF2-40B4-BE49-F238E27FC236}">
                <a16:creationId xmlns:a16="http://schemas.microsoft.com/office/drawing/2014/main" id="{E5316B64-B8FB-4489-9204-1AE77DB91707}"/>
              </a:ext>
            </a:extLst>
          </p:cNvPr>
          <p:cNvSpPr/>
          <p:nvPr/>
        </p:nvSpPr>
        <p:spPr>
          <a:xfrm>
            <a:off x="1019175" y="1550194"/>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a:extLst>
              <a:ext uri="{FF2B5EF4-FFF2-40B4-BE49-F238E27FC236}">
                <a16:creationId xmlns:a16="http://schemas.microsoft.com/office/drawing/2014/main" id="{41D49BD6-8532-4DC7-98C8-83D52E38C46E}"/>
              </a:ext>
            </a:extLst>
          </p:cNvPr>
          <p:cNvSpPr/>
          <p:nvPr/>
        </p:nvSpPr>
        <p:spPr>
          <a:xfrm>
            <a:off x="1028700" y="20193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a:extLst>
              <a:ext uri="{FF2B5EF4-FFF2-40B4-BE49-F238E27FC236}">
                <a16:creationId xmlns:a16="http://schemas.microsoft.com/office/drawing/2014/main" id="{5A44C55E-CDD2-4BC1-B46D-9611E1F778C2}"/>
              </a:ext>
            </a:extLst>
          </p:cNvPr>
          <p:cNvSpPr/>
          <p:nvPr/>
        </p:nvSpPr>
        <p:spPr>
          <a:xfrm>
            <a:off x="1028700" y="2414587"/>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extLst>
              <a:ext uri="{FF2B5EF4-FFF2-40B4-BE49-F238E27FC236}">
                <a16:creationId xmlns:a16="http://schemas.microsoft.com/office/drawing/2014/main" id="{DE3C740A-A191-4BAF-AF6A-3688CF459CB4}"/>
              </a:ext>
            </a:extLst>
          </p:cNvPr>
          <p:cNvSpPr/>
          <p:nvPr/>
        </p:nvSpPr>
        <p:spPr>
          <a:xfrm>
            <a:off x="1028700" y="3533775"/>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a:extLst>
              <a:ext uri="{FF2B5EF4-FFF2-40B4-BE49-F238E27FC236}">
                <a16:creationId xmlns:a16="http://schemas.microsoft.com/office/drawing/2014/main" id="{EEA73F98-B2D3-45F2-8285-8BFF078140EC}"/>
              </a:ext>
            </a:extLst>
          </p:cNvPr>
          <p:cNvSpPr/>
          <p:nvPr/>
        </p:nvSpPr>
        <p:spPr>
          <a:xfrm>
            <a:off x="1070129" y="4291012"/>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a:extLst>
              <a:ext uri="{FF2B5EF4-FFF2-40B4-BE49-F238E27FC236}">
                <a16:creationId xmlns:a16="http://schemas.microsoft.com/office/drawing/2014/main" id="{D4692BDF-21C6-4DB9-9B88-91F59C4B49FF}"/>
              </a:ext>
            </a:extLst>
          </p:cNvPr>
          <p:cNvSpPr/>
          <p:nvPr/>
        </p:nvSpPr>
        <p:spPr>
          <a:xfrm>
            <a:off x="1057275" y="535305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a:extLst>
              <a:ext uri="{FF2B5EF4-FFF2-40B4-BE49-F238E27FC236}">
                <a16:creationId xmlns:a16="http://schemas.microsoft.com/office/drawing/2014/main" id="{3BD48001-13F5-4B36-83E6-9FD38914381C}"/>
              </a:ext>
            </a:extLst>
          </p:cNvPr>
          <p:cNvSpPr/>
          <p:nvPr/>
        </p:nvSpPr>
        <p:spPr>
          <a:xfrm>
            <a:off x="1070129" y="6147196"/>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65745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88640"/>
            <a:ext cx="7818072" cy="6192688"/>
          </a:xfrm>
        </p:spPr>
        <p:txBody>
          <a:bodyPr/>
          <a:lstStyle/>
          <a:p>
            <a:endParaRPr lang="ru-RU" dirty="0"/>
          </a:p>
          <a:p>
            <a:endParaRPr lang="ru-RU" dirty="0"/>
          </a:p>
          <a:p>
            <a:pPr marL="82296" indent="0">
              <a:buNone/>
            </a:pPr>
            <a:endParaRPr lang="ru-RU" dirty="0"/>
          </a:p>
          <a:p>
            <a:pPr marL="82296" indent="0">
              <a:buNone/>
            </a:pPr>
            <a:endParaRPr lang="ru-RU" dirty="0"/>
          </a:p>
          <a:p>
            <a:endParaRPr lang="ru-RU" dirty="0"/>
          </a:p>
          <a:p>
            <a:pPr marL="82296" indent="0" algn="ctr">
              <a:buNone/>
            </a:pPr>
            <a:r>
              <a:rPr lang="ru-RU" sz="4800" i="1" dirty="0">
                <a:effectLst>
                  <a:outerShdw blurRad="38100" dist="38100" dir="2700000" algn="tl">
                    <a:srgbClr val="000000">
                      <a:alpha val="43137"/>
                    </a:srgbClr>
                  </a:outerShdw>
                </a:effectLst>
              </a:rPr>
              <a:t>Спасибо за внимание!</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93490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2AF2C0E-D219-4B86-8390-68597725CAE6}"/>
              </a:ext>
            </a:extLst>
          </p:cNvPr>
          <p:cNvSpPr>
            <a:spLocks noGrp="1"/>
          </p:cNvSpPr>
          <p:nvPr>
            <p:ph idx="1"/>
          </p:nvPr>
        </p:nvSpPr>
        <p:spPr>
          <a:xfrm>
            <a:off x="1371600" y="457200"/>
            <a:ext cx="7421880" cy="4648200"/>
          </a:xfrm>
        </p:spPr>
        <p:txBody>
          <a:bodyPr>
            <a:normAutofit fontScale="47500" lnSpcReduction="20000"/>
          </a:bodyPr>
          <a:lstStyle/>
          <a:p>
            <a:pPr marL="82296" indent="0" algn="ctr">
              <a:buNone/>
            </a:pPr>
            <a:r>
              <a:rPr lang="ru-RU" sz="2900" b="1" dirty="0">
                <a:solidFill>
                  <a:schemeClr val="accent6">
                    <a:lumMod val="50000"/>
                  </a:schemeClr>
                </a:solidFill>
                <a:latin typeface="Times New Roman" panose="02020603050405020304" pitchFamily="18" charset="0"/>
                <a:cs typeface="Times New Roman" panose="02020603050405020304" pitchFamily="18" charset="0"/>
              </a:rPr>
              <a:t>Физические и юридические лица, а также индивидуальные предприниматели вправе во внесудебном порядке подать в адрес Министерства финансов ПМР или в установленных случаях в адрес территориальных налоговых инспекций (в лице руководителя территориальные налоговые инспекции либо его заместителя) заявление или жалобу на ненормативные правовые акты налоговых органов, действия или бездействие их должностных лиц по следующим вопросам: </a:t>
            </a:r>
          </a:p>
          <a:p>
            <a:pPr marL="82296" indent="0" algn="ctr">
              <a:buNone/>
            </a:pPr>
            <a:endParaRPr lang="ru-RU" sz="2900" dirty="0">
              <a:latin typeface="Times New Roman" panose="02020603050405020304" pitchFamily="18" charset="0"/>
              <a:cs typeface="Times New Roman" panose="02020603050405020304" pitchFamily="18" charset="0"/>
            </a:endParaRPr>
          </a:p>
          <a:p>
            <a:pPr algn="just"/>
            <a:r>
              <a:rPr lang="ru-RU" sz="2900" dirty="0">
                <a:latin typeface="Times New Roman" panose="02020603050405020304" pitchFamily="18" charset="0"/>
                <a:cs typeface="Times New Roman" panose="02020603050405020304" pitchFamily="18" charset="0"/>
              </a:rPr>
              <a:t> на </a:t>
            </a:r>
            <a:r>
              <a:rPr lang="ru-RU" sz="2900" b="1" i="1" dirty="0">
                <a:latin typeface="Times New Roman" panose="02020603050405020304" pitchFamily="18" charset="0"/>
                <a:cs typeface="Times New Roman" panose="02020603050405020304" pitchFamily="18" charset="0"/>
              </a:rPr>
              <a:t>постановления по делу об административном правонарушении</a:t>
            </a:r>
            <a:r>
              <a:rPr lang="ru-RU" sz="2900" dirty="0">
                <a:latin typeface="Times New Roman" panose="02020603050405020304" pitchFamily="18" charset="0"/>
                <a:cs typeface="Times New Roman" panose="02020603050405020304" pitchFamily="18" charset="0"/>
              </a:rPr>
              <a:t>, если по мнению заявителей они были вынесены в нарушение действующего законодательства Приднестровской Молдавской Республики (</a:t>
            </a:r>
            <a:r>
              <a:rPr lang="ru-RU" sz="2900" i="1" dirty="0">
                <a:solidFill>
                  <a:schemeClr val="accent6">
                    <a:lumMod val="75000"/>
                  </a:schemeClr>
                </a:solidFill>
                <a:latin typeface="Times New Roman" panose="02020603050405020304" pitchFamily="18" charset="0"/>
                <a:cs typeface="Times New Roman" panose="02020603050405020304" pitchFamily="18" charset="0"/>
              </a:rPr>
              <a:t>Кодекс Приднестровской Молдавской Республики об административных правонарушениях, Глава 31. )</a:t>
            </a:r>
          </a:p>
          <a:p>
            <a:pPr algn="just"/>
            <a:endParaRPr lang="ru-RU" sz="2900" dirty="0">
              <a:latin typeface="Times New Roman" panose="02020603050405020304" pitchFamily="18" charset="0"/>
              <a:cs typeface="Times New Roman" panose="02020603050405020304" pitchFamily="18" charset="0"/>
            </a:endParaRPr>
          </a:p>
          <a:p>
            <a:pPr algn="just"/>
            <a:endParaRPr lang="ru-RU" sz="2900" dirty="0">
              <a:latin typeface="Times New Roman" panose="02020603050405020304" pitchFamily="18" charset="0"/>
              <a:cs typeface="Times New Roman" panose="02020603050405020304" pitchFamily="18" charset="0"/>
            </a:endParaRPr>
          </a:p>
          <a:p>
            <a:pPr algn="just"/>
            <a:endParaRPr lang="ru-RU" sz="2900" dirty="0">
              <a:latin typeface="Times New Roman" panose="02020603050405020304" pitchFamily="18" charset="0"/>
              <a:cs typeface="Times New Roman" panose="02020603050405020304" pitchFamily="18" charset="0"/>
            </a:endParaRPr>
          </a:p>
          <a:p>
            <a:pPr algn="just"/>
            <a:r>
              <a:rPr lang="ru-RU" sz="2900" dirty="0">
                <a:latin typeface="Times New Roman" panose="02020603050405020304" pitchFamily="18" charset="0"/>
                <a:cs typeface="Times New Roman" panose="02020603050405020304" pitchFamily="18" charset="0"/>
              </a:rPr>
              <a:t>на </a:t>
            </a:r>
            <a:r>
              <a:rPr lang="ru-RU" sz="2900" b="1" i="1" dirty="0">
                <a:latin typeface="Times New Roman" panose="02020603050405020304" pitchFamily="18" charset="0"/>
                <a:cs typeface="Times New Roman" panose="02020603050405020304" pitchFamily="18" charset="0"/>
              </a:rPr>
              <a:t>ненормативные правовые акты </a:t>
            </a:r>
            <a:r>
              <a:rPr lang="ru-RU" sz="2900" dirty="0">
                <a:latin typeface="Times New Roman" panose="02020603050405020304" pitchFamily="18" charset="0"/>
                <a:cs typeface="Times New Roman" panose="02020603050405020304" pitchFamily="18" charset="0"/>
              </a:rPr>
              <a:t>налоговых органов, действия или бездействие их должностных лиц, если по мнению заявителей такие акты, действия или бездействие нарушают их права (</a:t>
            </a:r>
            <a:r>
              <a:rPr lang="ru-RU" sz="2900" i="1" dirty="0">
                <a:solidFill>
                  <a:schemeClr val="accent6">
                    <a:lumMod val="75000"/>
                  </a:schemeClr>
                </a:solidFill>
                <a:latin typeface="Times New Roman" panose="02020603050405020304" pitchFamily="18" charset="0"/>
                <a:cs typeface="Times New Roman" panose="02020603050405020304" pitchFamily="18" charset="0"/>
              </a:rPr>
              <a:t>Приказ Министерства финансов ПМР от 23.10.2017 года № 204 «Об утверждении Регламента рассмотрения заявлений и жалоб физических и юридических лиц на действия или бездействие, а также на ненормативные правовые акты налоговых органов Приднестровской Молдавской Республики во внесудебном порядке»</a:t>
            </a:r>
            <a:r>
              <a:rPr lang="ru-RU" sz="2900" dirty="0">
                <a:latin typeface="Times New Roman" panose="02020603050405020304" pitchFamily="18" charset="0"/>
                <a:cs typeface="Times New Roman" panose="02020603050405020304" pitchFamily="18" charset="0"/>
              </a:rPr>
              <a:t>)</a:t>
            </a:r>
          </a:p>
          <a:p>
            <a:pPr algn="just"/>
            <a:endParaRPr lang="ru-RU" sz="2900" dirty="0">
              <a:latin typeface="Times New Roman" panose="02020603050405020304" pitchFamily="18" charset="0"/>
              <a:cs typeface="Times New Roman" panose="02020603050405020304" pitchFamily="18" charset="0"/>
            </a:endParaRPr>
          </a:p>
          <a:p>
            <a:pPr marL="82296" indent="0">
              <a:buNone/>
            </a:pPr>
            <a:endParaRPr lang="ru-RU" sz="2900" dirty="0">
              <a:latin typeface="Times New Roman" panose="02020603050405020304" pitchFamily="18" charset="0"/>
              <a:cs typeface="Times New Roman" panose="02020603050405020304" pitchFamily="18" charset="0"/>
            </a:endParaRPr>
          </a:p>
          <a:p>
            <a:pPr marL="82296" indent="0">
              <a:buNone/>
            </a:pPr>
            <a:endParaRPr lang="ru-RU" sz="2900" dirty="0">
              <a:latin typeface="Times New Roman" panose="02020603050405020304" pitchFamily="18" charset="0"/>
              <a:cs typeface="Times New Roman" panose="02020603050405020304" pitchFamily="18" charset="0"/>
            </a:endParaRPr>
          </a:p>
          <a:p>
            <a:endParaRPr lang="ru-RU" dirty="0"/>
          </a:p>
        </p:txBody>
      </p:sp>
      <p:pic>
        <p:nvPicPr>
          <p:cNvPr id="5" name="Рисунок 4">
            <a:extLst>
              <a:ext uri="{FF2B5EF4-FFF2-40B4-BE49-F238E27FC236}">
                <a16:creationId xmlns:a16="http://schemas.microsoft.com/office/drawing/2014/main" id="{4C9C01C2-BFDF-46E5-B3EC-843374C0BD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04578">
            <a:off x="100012" y="378968"/>
            <a:ext cx="1291638" cy="945864"/>
          </a:xfrm>
          <a:prstGeom prst="rect">
            <a:avLst/>
          </a:prstGeom>
        </p:spPr>
      </p:pic>
      <p:sp>
        <p:nvSpPr>
          <p:cNvPr id="6" name="Прямоугольник: скругленные углы 5">
            <a:extLst>
              <a:ext uri="{FF2B5EF4-FFF2-40B4-BE49-F238E27FC236}">
                <a16:creationId xmlns:a16="http://schemas.microsoft.com/office/drawing/2014/main" id="{05A5304C-1E30-4024-A1E7-0E6BB6C6CE3F}"/>
              </a:ext>
            </a:extLst>
          </p:cNvPr>
          <p:cNvSpPr/>
          <p:nvPr/>
        </p:nvSpPr>
        <p:spPr>
          <a:xfrm>
            <a:off x="1295400" y="3048000"/>
            <a:ext cx="7772400" cy="19680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скругленные углы 6">
            <a:extLst>
              <a:ext uri="{FF2B5EF4-FFF2-40B4-BE49-F238E27FC236}">
                <a16:creationId xmlns:a16="http://schemas.microsoft.com/office/drawing/2014/main" id="{85BA7AFB-89C4-4010-AFC7-9446BA3B492E}"/>
              </a:ext>
            </a:extLst>
          </p:cNvPr>
          <p:cNvSpPr/>
          <p:nvPr/>
        </p:nvSpPr>
        <p:spPr>
          <a:xfrm>
            <a:off x="1257300" y="1595022"/>
            <a:ext cx="7772400" cy="11334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Picture 7">
            <a:extLst>
              <a:ext uri="{FF2B5EF4-FFF2-40B4-BE49-F238E27FC236}">
                <a16:creationId xmlns:a16="http://schemas.microsoft.com/office/drawing/2014/main" id="{B6E4404A-7280-48AF-990E-AEECDC7D0D8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76" y="5421295"/>
            <a:ext cx="1000132" cy="1000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a:extLst>
              <a:ext uri="{FF2B5EF4-FFF2-40B4-BE49-F238E27FC236}">
                <a16:creationId xmlns:a16="http://schemas.microsoft.com/office/drawing/2014/main" id="{F2E4249F-F19B-4875-A427-E664C38FA6FD}"/>
              </a:ext>
            </a:extLst>
          </p:cNvPr>
          <p:cNvSpPr/>
          <p:nvPr/>
        </p:nvSpPr>
        <p:spPr>
          <a:xfrm>
            <a:off x="1234440" y="5325122"/>
            <a:ext cx="7696200" cy="1143000"/>
          </a:xfrm>
          <a:prstGeom prst="rect">
            <a:avLst/>
          </a:pr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t> </a:t>
            </a:r>
            <a:r>
              <a:rPr lang="ru-RU" sz="1400" i="1" dirty="0">
                <a:solidFill>
                  <a:schemeClr val="tx1"/>
                </a:solidFill>
                <a:latin typeface="Times New Roman" panose="02020603050405020304" pitchFamily="18" charset="0"/>
                <a:cs typeface="Times New Roman" panose="02020603050405020304" pitchFamily="18" charset="0"/>
              </a:rPr>
              <a:t>Физические, юридические лица и индивидуальные предприниматели вправе на любой стадии проведения мероприятия по контролю (в т.ч. до составления акта проверки, после составления акта до вынесения решения, предписания, представления по нему, после вынесения решения, предписания, представления по акту проверки) обжаловать действия или бездействие налоговых органов, а также вправе обратится с заявлением о предоставлении необходимых разъяснений</a:t>
            </a:r>
            <a:endParaRPr lang="ru-RU" sz="1400" dirty="0"/>
          </a:p>
        </p:txBody>
      </p:sp>
    </p:spTree>
    <p:extLst>
      <p:ext uri="{BB962C8B-B14F-4D97-AF65-F5344CB8AC3E}">
        <p14:creationId xmlns:p14="http://schemas.microsoft.com/office/powerpoint/2010/main" val="3400571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5279" y="76200"/>
            <a:ext cx="7958457" cy="443199"/>
          </a:xfrm>
        </p:spPr>
        <p:txBody>
          <a:bodyPr>
            <a:noAutofit/>
          </a:bodyPr>
          <a:lstStyle/>
          <a:p>
            <a:pPr lvl="0" algn="ctr"/>
            <a:r>
              <a:rPr lang="ru-RU" sz="2200" b="1" dirty="0">
                <a:effectLst/>
                <a:latin typeface="Times New Roman" panose="02020603050405020304" pitchFamily="18" charset="0"/>
                <a:cs typeface="Times New Roman" panose="02020603050405020304" pitchFamily="18" charset="0"/>
              </a:rPr>
              <a:t>Рассмотрение материалов налоговой проверки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834027635"/>
              </p:ext>
            </p:extLst>
          </p:nvPr>
        </p:nvGraphicFramePr>
        <p:xfrm>
          <a:off x="1015279" y="457201"/>
          <a:ext cx="8128722" cy="708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Рисунок 2">
            <a:extLst>
              <a:ext uri="{FF2B5EF4-FFF2-40B4-BE49-F238E27FC236}">
                <a16:creationId xmlns:a16="http://schemas.microsoft.com/office/drawing/2014/main" id="{D0E5868C-5A5D-40CD-AE64-7478A7D916B0}"/>
              </a:ext>
            </a:extLst>
          </p:cNvPr>
          <p:cNvPicPr>
            <a:picLocks noChangeAspect="1"/>
          </p:cNvPicPr>
          <p:nvPr/>
        </p:nvPicPr>
        <p:blipFill>
          <a:blip r:embed="rId7"/>
          <a:stretch>
            <a:fillRect/>
          </a:stretch>
        </p:blipFill>
        <p:spPr>
          <a:xfrm rot="19361075">
            <a:off x="3936685" y="2984008"/>
            <a:ext cx="108934" cy="203343"/>
          </a:xfrm>
          <a:prstGeom prst="rect">
            <a:avLst/>
          </a:prstGeom>
        </p:spPr>
      </p:pic>
    </p:spTree>
    <p:extLst>
      <p:ext uri="{BB962C8B-B14F-4D97-AF65-F5344CB8AC3E}">
        <p14:creationId xmlns:p14="http://schemas.microsoft.com/office/powerpoint/2010/main" val="204371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02810999"/>
              </p:ext>
            </p:extLst>
          </p:nvPr>
        </p:nvGraphicFramePr>
        <p:xfrm>
          <a:off x="1043608" y="457200"/>
          <a:ext cx="7890842"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737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55104"/>
            <a:ext cx="8028384" cy="1219200"/>
          </a:xfrm>
        </p:spPr>
        <p:txBody>
          <a:bodyPr>
            <a:noAutofit/>
          </a:bodyPr>
          <a:lstStyle/>
          <a:p>
            <a:pPr algn="just"/>
            <a:r>
              <a:rPr lang="ru-RU" sz="2000" dirty="0">
                <a:effectLst/>
              </a:rPr>
              <a:t>      </a:t>
            </a:r>
            <a:r>
              <a:rPr lang="ru-RU" sz="2000" b="1" dirty="0">
                <a:effectLst/>
                <a:latin typeface="Times New Roman" panose="02020603050405020304" pitchFamily="18" charset="0"/>
                <a:cs typeface="Times New Roman" panose="02020603050405020304" pitchFamily="18" charset="0"/>
              </a:rPr>
              <a:t>При выявлении в ходе мероприятий по контролю нарушений налогового или иного в пределах компетенции налоговых органов законодательства Приднестровской Молдавской Республики налоговым органом принимаются: </a:t>
            </a:r>
            <a:endParaRPr lang="ru-RU" sz="2000" b="1" dirty="0">
              <a:latin typeface="Times New Roman" panose="02020603050405020304" pitchFamily="18" charset="0"/>
              <a:cs typeface="Times New Roman" panose="02020603050405020304" pitchFamily="18" charset="0"/>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4061977292"/>
              </p:ext>
            </p:extLst>
          </p:nvPr>
        </p:nvGraphicFramePr>
        <p:xfrm>
          <a:off x="1435100" y="764704"/>
          <a:ext cx="749935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9004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E69DA591-2053-4B9F-8269-356132BBBE6F}"/>
              </a:ext>
            </a:extLst>
          </p:cNvPr>
          <p:cNvSpPr txBox="1">
            <a:spLocks/>
          </p:cNvSpPr>
          <p:nvPr/>
        </p:nvSpPr>
        <p:spPr>
          <a:xfrm>
            <a:off x="-36990" y="-114300"/>
            <a:ext cx="9144000" cy="685800"/>
          </a:xfrm>
          <a:prstGeom prst="rect">
            <a:avLst/>
          </a:prstGeom>
          <a:solidFill>
            <a:schemeClr val="accent6">
              <a:lumMod val="50000"/>
            </a:schemeClr>
          </a:solidFill>
        </p:spPr>
        <p:txBody>
          <a:bodyPr vert="horz" lIns="91440" tIns="45720" rIns="91440" bIns="45720" rtlCol="0" anchor="ctr">
            <a:normAutofit fontScale="55000" lnSpcReduction="20000"/>
          </a:bodyPr>
          <a:lstStyle/>
          <a:p>
            <a:pPr lvl="0" algn="ctr">
              <a:spcBef>
                <a:spcPct val="0"/>
              </a:spcBef>
              <a:defRPr/>
            </a:pPr>
            <a:r>
              <a:rPr lang="ru-RU" sz="2800" b="1" dirty="0">
                <a:solidFill>
                  <a:schemeClr val="bg1"/>
                </a:solidFill>
                <a:latin typeface="Times New Roman" panose="02020603050405020304" pitchFamily="18" charset="0"/>
                <a:ea typeface="+mj-ea"/>
                <a:cs typeface="Times New Roman" panose="02020603050405020304" pitchFamily="18" charset="0"/>
              </a:rPr>
              <a:t>В случае выявления факта совершения административного правонарушения, лицами проводившими контрольное мероприятие составляется</a:t>
            </a:r>
            <a:br>
              <a:rPr lang="ru-RU" sz="2800" b="1" dirty="0">
                <a:solidFill>
                  <a:schemeClr val="bg1"/>
                </a:solidFill>
                <a:latin typeface="Arial" pitchFamily="34" charset="0"/>
                <a:ea typeface="+mj-ea"/>
                <a:cs typeface="Arial" pitchFamily="34" charset="0"/>
              </a:rPr>
            </a:br>
            <a:endParaRPr kumimoji="0" lang="ru-RU"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6" name="Прямоугольник: скругленные углы 5">
            <a:extLst>
              <a:ext uri="{FF2B5EF4-FFF2-40B4-BE49-F238E27FC236}">
                <a16:creationId xmlns:a16="http://schemas.microsoft.com/office/drawing/2014/main" id="{26101663-BDE7-4C17-923E-55658E607319}"/>
              </a:ext>
            </a:extLst>
          </p:cNvPr>
          <p:cNvSpPr/>
          <p:nvPr/>
        </p:nvSpPr>
        <p:spPr>
          <a:xfrm>
            <a:off x="2410578" y="379729"/>
            <a:ext cx="4730860" cy="8697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latin typeface="Times New Roman" panose="02020603050405020304" pitchFamily="18" charset="0"/>
                <a:cs typeface="Times New Roman" panose="02020603050405020304" pitchFamily="18" charset="0"/>
              </a:rPr>
              <a:t>ПРОТОКОЛ по делу об административном правонарушении</a:t>
            </a:r>
          </a:p>
          <a:p>
            <a:pPr algn="ctr"/>
            <a:r>
              <a:rPr lang="ru-RU" sz="1200" i="1" dirty="0">
                <a:latin typeface="Times New Roman" panose="02020603050405020304" pitchFamily="18" charset="0"/>
                <a:cs typeface="Times New Roman" panose="02020603050405020304" pitchFamily="18" charset="0"/>
              </a:rPr>
              <a:t>(подписывается должностным лицом, проводившим проверку и лицом в отношении которого он составлен)</a:t>
            </a:r>
          </a:p>
        </p:txBody>
      </p:sp>
      <p:sp>
        <p:nvSpPr>
          <p:cNvPr id="9" name="Прямоугольник: скругленные углы 8">
            <a:extLst>
              <a:ext uri="{FF2B5EF4-FFF2-40B4-BE49-F238E27FC236}">
                <a16:creationId xmlns:a16="http://schemas.microsoft.com/office/drawing/2014/main" id="{F8B20B42-8084-4394-A8FF-2A3A1ED6D129}"/>
              </a:ext>
            </a:extLst>
          </p:cNvPr>
          <p:cNvSpPr/>
          <p:nvPr/>
        </p:nvSpPr>
        <p:spPr>
          <a:xfrm>
            <a:off x="1088945" y="3595264"/>
            <a:ext cx="2560741" cy="6781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СУДЬЕ, </a:t>
            </a:r>
            <a:r>
              <a:rPr lang="ru-RU" sz="1400" dirty="0">
                <a:latin typeface="Times New Roman" panose="02020603050405020304" pitchFamily="18" charset="0"/>
                <a:cs typeface="Times New Roman" panose="02020603050405020304" pitchFamily="18" charset="0"/>
              </a:rPr>
              <a:t>уполномоченному рассматривать дело об админ. правонарушении</a:t>
            </a:r>
          </a:p>
        </p:txBody>
      </p:sp>
      <p:sp>
        <p:nvSpPr>
          <p:cNvPr id="10" name="Прямоугольник: скругленные углы 9">
            <a:extLst>
              <a:ext uri="{FF2B5EF4-FFF2-40B4-BE49-F238E27FC236}">
                <a16:creationId xmlns:a16="http://schemas.microsoft.com/office/drawing/2014/main" id="{9F0E08FC-B181-45E4-9126-33F52F95CB81}"/>
              </a:ext>
            </a:extLst>
          </p:cNvPr>
          <p:cNvSpPr/>
          <p:nvPr/>
        </p:nvSpPr>
        <p:spPr>
          <a:xfrm>
            <a:off x="4899582" y="3532725"/>
            <a:ext cx="4230210" cy="8227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latin typeface="Times New Roman" panose="02020603050405020304" pitchFamily="18" charset="0"/>
                <a:cs typeface="Times New Roman" panose="02020603050405020304" pitchFamily="18" charset="0"/>
              </a:rPr>
              <a:t>ДОЛЖНОСТНОМУ ЛИЦУ, </a:t>
            </a:r>
            <a:r>
              <a:rPr lang="ru-RU" sz="1400" dirty="0">
                <a:latin typeface="Times New Roman" panose="02020603050405020304" pitchFamily="18" charset="0"/>
                <a:cs typeface="Times New Roman" panose="02020603050405020304" pitchFamily="18" charset="0"/>
              </a:rPr>
              <a:t>уполномоченному рассматривать дело об административном правонарушении (</a:t>
            </a:r>
            <a:r>
              <a:rPr lang="ru-RU" sz="1400" i="1" dirty="0">
                <a:latin typeface="Times New Roman" panose="02020603050405020304" pitchFamily="18" charset="0"/>
                <a:cs typeface="Times New Roman" panose="02020603050405020304" pitchFamily="18" charset="0"/>
              </a:rPr>
              <a:t>начальнику НИ)</a:t>
            </a:r>
          </a:p>
        </p:txBody>
      </p:sp>
      <p:sp>
        <p:nvSpPr>
          <p:cNvPr id="13" name="Прямоугольник: скругленные углы 12">
            <a:extLst>
              <a:ext uri="{FF2B5EF4-FFF2-40B4-BE49-F238E27FC236}">
                <a16:creationId xmlns:a16="http://schemas.microsoft.com/office/drawing/2014/main" id="{34D07446-F7C3-47B8-B587-4D6C0C82A4D2}"/>
              </a:ext>
            </a:extLst>
          </p:cNvPr>
          <p:cNvSpPr/>
          <p:nvPr/>
        </p:nvSpPr>
        <p:spPr>
          <a:xfrm>
            <a:off x="2325119" y="4604196"/>
            <a:ext cx="4876800" cy="64622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latin typeface="Times New Roman" panose="02020603050405020304" pitchFamily="18" charset="0"/>
                <a:cs typeface="Times New Roman" panose="02020603050405020304" pitchFamily="18" charset="0"/>
              </a:rPr>
              <a:t>По результатам рассмотрения дела об административном правонарушении может быть вынесено: </a:t>
            </a:r>
          </a:p>
        </p:txBody>
      </p:sp>
      <p:sp>
        <p:nvSpPr>
          <p:cNvPr id="14" name="Прямоугольник: скругленные углы 13">
            <a:extLst>
              <a:ext uri="{FF2B5EF4-FFF2-40B4-BE49-F238E27FC236}">
                <a16:creationId xmlns:a16="http://schemas.microsoft.com/office/drawing/2014/main" id="{D8F502C3-665C-4345-B8AB-4A5B0AA8B2DC}"/>
              </a:ext>
            </a:extLst>
          </p:cNvPr>
          <p:cNvSpPr/>
          <p:nvPr/>
        </p:nvSpPr>
        <p:spPr>
          <a:xfrm>
            <a:off x="152400" y="5415633"/>
            <a:ext cx="3315973" cy="855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ПОСТАНОВЛЕНИЕ:</a:t>
            </a:r>
          </a:p>
          <a:p>
            <a:r>
              <a:rPr lang="ru-RU" sz="1400" dirty="0">
                <a:latin typeface="Times New Roman" panose="02020603050405020304" pitchFamily="18" charset="0"/>
                <a:cs typeface="Times New Roman" panose="02020603050405020304" pitchFamily="18" charset="0"/>
              </a:rPr>
              <a:t>-о назначении админ. наказания</a:t>
            </a:r>
          </a:p>
          <a:p>
            <a:r>
              <a:rPr lang="ru-RU" sz="1400" dirty="0">
                <a:latin typeface="Times New Roman" panose="02020603050405020304" pitchFamily="18" charset="0"/>
                <a:cs typeface="Times New Roman" panose="02020603050405020304" pitchFamily="18" charset="0"/>
              </a:rPr>
              <a:t>-о прекращении производства по делу.</a:t>
            </a:r>
          </a:p>
          <a:p>
            <a:endParaRPr lang="ru-RU" sz="1400" dirty="0">
              <a:latin typeface="Times New Roman" panose="02020603050405020304" pitchFamily="18" charset="0"/>
              <a:cs typeface="Times New Roman" panose="02020603050405020304" pitchFamily="18" charset="0"/>
            </a:endParaRPr>
          </a:p>
        </p:txBody>
      </p:sp>
      <p:sp>
        <p:nvSpPr>
          <p:cNvPr id="15" name="Прямоугольник: скругленные углы 14">
            <a:extLst>
              <a:ext uri="{FF2B5EF4-FFF2-40B4-BE49-F238E27FC236}">
                <a16:creationId xmlns:a16="http://schemas.microsoft.com/office/drawing/2014/main" id="{8AC4C34A-E0CD-4911-9B45-F70A9B8A62FD}"/>
              </a:ext>
            </a:extLst>
          </p:cNvPr>
          <p:cNvSpPr/>
          <p:nvPr/>
        </p:nvSpPr>
        <p:spPr>
          <a:xfrm>
            <a:off x="3677050" y="5380360"/>
            <a:ext cx="5466950" cy="8227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ОПРЕДЕЛЕНИЕ:</a:t>
            </a:r>
          </a:p>
          <a:p>
            <a:r>
              <a:rPr lang="ru-RU" sz="1400" dirty="0">
                <a:latin typeface="Times New Roman" panose="02020603050405020304" pitchFamily="18" charset="0"/>
                <a:cs typeface="Times New Roman" panose="02020603050405020304" pitchFamily="18" charset="0"/>
              </a:rPr>
              <a:t>-о передаче дела судье, в орган, должностному лицу, уполномоченным назначать админ. наказания иного вида/размера</a:t>
            </a:r>
          </a:p>
          <a:p>
            <a:r>
              <a:rPr lang="ru-RU" sz="1400" dirty="0">
                <a:latin typeface="Times New Roman" panose="02020603050405020304" pitchFamily="18" charset="0"/>
                <a:cs typeface="Times New Roman" panose="02020603050405020304" pitchFamily="18" charset="0"/>
              </a:rPr>
              <a:t>-о передаче дела на рассмотрение по подведомственности</a:t>
            </a:r>
          </a:p>
        </p:txBody>
      </p:sp>
      <p:sp>
        <p:nvSpPr>
          <p:cNvPr id="16" name="Прямоугольник: скругленные углы 15">
            <a:extLst>
              <a:ext uri="{FF2B5EF4-FFF2-40B4-BE49-F238E27FC236}">
                <a16:creationId xmlns:a16="http://schemas.microsoft.com/office/drawing/2014/main" id="{9A9DF0CD-5920-498E-B251-714088282D64}"/>
              </a:ext>
            </a:extLst>
          </p:cNvPr>
          <p:cNvSpPr/>
          <p:nvPr/>
        </p:nvSpPr>
        <p:spPr>
          <a:xfrm>
            <a:off x="-43943" y="1388816"/>
            <a:ext cx="9157904" cy="127155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300" dirty="0">
                <a:latin typeface="Times New Roman" panose="02020603050405020304" pitchFamily="18" charset="0"/>
                <a:cs typeface="Times New Roman" panose="02020603050405020304" pitchFamily="18" charset="0"/>
              </a:rPr>
              <a:t>       Лицо, в отношении которого ведется производство по делу об административном правонарушении, вправе знакомиться со всеми материалами дела, делать выписки из них, снимать за свой счет копии, в том числе с помощью технических средств, </a:t>
            </a:r>
            <a:r>
              <a:rPr lang="ru-RU" sz="1300" b="1" u="sng" dirty="0">
                <a:latin typeface="Times New Roman" panose="02020603050405020304" pitchFamily="18" charset="0"/>
                <a:cs typeface="Times New Roman" panose="02020603050405020304" pitchFamily="18" charset="0"/>
              </a:rPr>
              <a:t>давать объяснения, представлять доказательства, заявлять ходатайства</a:t>
            </a:r>
            <a:r>
              <a:rPr lang="ru-RU" sz="1300" dirty="0">
                <a:latin typeface="Times New Roman" panose="02020603050405020304" pitchFamily="18" charset="0"/>
                <a:cs typeface="Times New Roman" panose="02020603050405020304" pitchFamily="18" charset="0"/>
              </a:rPr>
              <a:t> (в т.ч. ходатайство в письменном виде о рассмотрении дела об административном правонарушении судом) и отводы, пользоваться юридической помощью защитника, а также иными процессуальными правами в соответствии с КоАП ПМР. (п.1 ст.25.2 КоАП ПМР)</a:t>
            </a:r>
          </a:p>
          <a:p>
            <a:pPr algn="just"/>
            <a:r>
              <a:rPr lang="ru-RU" sz="1300" dirty="0">
                <a:latin typeface="Times New Roman" panose="02020603050405020304" pitchFamily="18" charset="0"/>
                <a:cs typeface="Times New Roman" panose="02020603050405020304" pitchFamily="18" charset="0"/>
              </a:rPr>
              <a:t>      Объяснения и замечания по содержанию протокола прилагаются к протокол</a:t>
            </a:r>
            <a:r>
              <a:rPr lang="ru-RU" sz="1400" dirty="0">
                <a:latin typeface="Times New Roman" panose="02020603050405020304" pitchFamily="18" charset="0"/>
                <a:cs typeface="Times New Roman" panose="02020603050405020304" pitchFamily="18" charset="0"/>
              </a:rPr>
              <a:t>у.</a:t>
            </a:r>
          </a:p>
        </p:txBody>
      </p:sp>
      <p:sp>
        <p:nvSpPr>
          <p:cNvPr id="18" name="Прямоугольник: скругленные углы 17">
            <a:extLst>
              <a:ext uri="{FF2B5EF4-FFF2-40B4-BE49-F238E27FC236}">
                <a16:creationId xmlns:a16="http://schemas.microsoft.com/office/drawing/2014/main" id="{59A18999-B5D3-462F-A7B9-895F91E88712}"/>
              </a:ext>
            </a:extLst>
          </p:cNvPr>
          <p:cNvSpPr/>
          <p:nvPr/>
        </p:nvSpPr>
        <p:spPr>
          <a:xfrm>
            <a:off x="2788812" y="2829463"/>
            <a:ext cx="3810000" cy="561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latin typeface="Times New Roman" panose="02020603050405020304" pitchFamily="18" charset="0"/>
              <a:cs typeface="Times New Roman" panose="02020603050405020304" pitchFamily="18" charset="0"/>
            </a:endParaRPr>
          </a:p>
          <a:p>
            <a:pPr algn="ctr"/>
            <a:r>
              <a:rPr lang="ru-RU" sz="1400" dirty="0">
                <a:latin typeface="Times New Roman" panose="02020603050405020304" pitchFamily="18" charset="0"/>
                <a:cs typeface="Times New Roman" panose="02020603050405020304" pitchFamily="18" charset="0"/>
              </a:rPr>
              <a:t>Протокол в течение </a:t>
            </a:r>
            <a:r>
              <a:rPr lang="ru-RU" sz="1400" b="1" u="sng" dirty="0">
                <a:latin typeface="Times New Roman" panose="02020603050405020304" pitchFamily="18" charset="0"/>
                <a:cs typeface="Times New Roman" panose="02020603050405020304" pitchFamily="18" charset="0"/>
              </a:rPr>
              <a:t>3 (трех) суток </a:t>
            </a:r>
            <a:r>
              <a:rPr lang="ru-RU" sz="1400" dirty="0">
                <a:latin typeface="Times New Roman" panose="02020603050405020304" pitchFamily="18" charset="0"/>
                <a:cs typeface="Times New Roman" panose="02020603050405020304" pitchFamily="18" charset="0"/>
              </a:rPr>
              <a:t>с момента составления направляется на рассмотрение:</a:t>
            </a:r>
          </a:p>
          <a:p>
            <a:pPr algn="ctr"/>
            <a:endParaRPr lang="ru-RU" dirty="0">
              <a:latin typeface="Times New Roman" panose="02020603050405020304" pitchFamily="18" charset="0"/>
              <a:cs typeface="Times New Roman" panose="02020603050405020304" pitchFamily="18" charset="0"/>
            </a:endParaRPr>
          </a:p>
        </p:txBody>
      </p:sp>
      <p:sp>
        <p:nvSpPr>
          <p:cNvPr id="27" name="Стрелка: вправо 26">
            <a:extLst>
              <a:ext uri="{FF2B5EF4-FFF2-40B4-BE49-F238E27FC236}">
                <a16:creationId xmlns:a16="http://schemas.microsoft.com/office/drawing/2014/main" id="{B49F8343-01DC-4776-8051-B71EF7EA273C}"/>
              </a:ext>
            </a:extLst>
          </p:cNvPr>
          <p:cNvSpPr/>
          <p:nvPr/>
        </p:nvSpPr>
        <p:spPr>
          <a:xfrm rot="5400000">
            <a:off x="4675794" y="1262887"/>
            <a:ext cx="76200" cy="149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право 28">
            <a:extLst>
              <a:ext uri="{FF2B5EF4-FFF2-40B4-BE49-F238E27FC236}">
                <a16:creationId xmlns:a16="http://schemas.microsoft.com/office/drawing/2014/main" id="{BC82D956-2A07-41CE-A1A6-1DF9CB3E27D6}"/>
              </a:ext>
            </a:extLst>
          </p:cNvPr>
          <p:cNvSpPr/>
          <p:nvPr/>
        </p:nvSpPr>
        <p:spPr>
          <a:xfrm rot="8238683">
            <a:off x="2589047" y="3416339"/>
            <a:ext cx="282300" cy="125294"/>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трелка: вправо 29">
            <a:extLst>
              <a:ext uri="{FF2B5EF4-FFF2-40B4-BE49-F238E27FC236}">
                <a16:creationId xmlns:a16="http://schemas.microsoft.com/office/drawing/2014/main" id="{45E4853D-CAF0-4A9F-B3C6-D410BCA51034}"/>
              </a:ext>
            </a:extLst>
          </p:cNvPr>
          <p:cNvSpPr/>
          <p:nvPr/>
        </p:nvSpPr>
        <p:spPr>
          <a:xfrm rot="1626400">
            <a:off x="6583928" y="3313712"/>
            <a:ext cx="485191" cy="154862"/>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трелка: вправо 30">
            <a:extLst>
              <a:ext uri="{FF2B5EF4-FFF2-40B4-BE49-F238E27FC236}">
                <a16:creationId xmlns:a16="http://schemas.microsoft.com/office/drawing/2014/main" id="{AD6AF0DE-55F4-433B-8BB6-E63E2BE07E73}"/>
              </a:ext>
            </a:extLst>
          </p:cNvPr>
          <p:cNvSpPr/>
          <p:nvPr/>
        </p:nvSpPr>
        <p:spPr>
          <a:xfrm rot="2118890">
            <a:off x="2746157" y="4326951"/>
            <a:ext cx="438284" cy="194733"/>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Стрелка: вправо 31">
            <a:extLst>
              <a:ext uri="{FF2B5EF4-FFF2-40B4-BE49-F238E27FC236}">
                <a16:creationId xmlns:a16="http://schemas.microsoft.com/office/drawing/2014/main" id="{702C33A3-3CFB-43C9-ABBA-B3F38ED9437C}"/>
              </a:ext>
            </a:extLst>
          </p:cNvPr>
          <p:cNvSpPr/>
          <p:nvPr/>
        </p:nvSpPr>
        <p:spPr>
          <a:xfrm rot="8317927">
            <a:off x="7164317" y="4419138"/>
            <a:ext cx="351024" cy="20176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трелка: вправо 32">
            <a:extLst>
              <a:ext uri="{FF2B5EF4-FFF2-40B4-BE49-F238E27FC236}">
                <a16:creationId xmlns:a16="http://schemas.microsoft.com/office/drawing/2014/main" id="{E4DB4A4E-A1E2-48AD-A39A-629CE91D4928}"/>
              </a:ext>
            </a:extLst>
          </p:cNvPr>
          <p:cNvSpPr/>
          <p:nvPr/>
        </p:nvSpPr>
        <p:spPr>
          <a:xfrm rot="8317927">
            <a:off x="2063249" y="5191022"/>
            <a:ext cx="346160" cy="170303"/>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Стрелка: вправо 33">
            <a:extLst>
              <a:ext uri="{FF2B5EF4-FFF2-40B4-BE49-F238E27FC236}">
                <a16:creationId xmlns:a16="http://schemas.microsoft.com/office/drawing/2014/main" id="{58ABBDB0-32F5-4792-9B1E-B3C9A7B0876A}"/>
              </a:ext>
            </a:extLst>
          </p:cNvPr>
          <p:cNvSpPr/>
          <p:nvPr/>
        </p:nvSpPr>
        <p:spPr>
          <a:xfrm rot="2230350">
            <a:off x="7184737" y="5169569"/>
            <a:ext cx="417875" cy="161707"/>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Стрелка: вправо 34">
            <a:extLst>
              <a:ext uri="{FF2B5EF4-FFF2-40B4-BE49-F238E27FC236}">
                <a16:creationId xmlns:a16="http://schemas.microsoft.com/office/drawing/2014/main" id="{01CD4589-DB9D-43E2-A209-9C9D2D4CDFA5}"/>
              </a:ext>
            </a:extLst>
          </p:cNvPr>
          <p:cNvSpPr/>
          <p:nvPr/>
        </p:nvSpPr>
        <p:spPr>
          <a:xfrm rot="5400000" flipV="1">
            <a:off x="4530166" y="2702170"/>
            <a:ext cx="187025" cy="140266"/>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скругленные углы 18">
            <a:extLst>
              <a:ext uri="{FF2B5EF4-FFF2-40B4-BE49-F238E27FC236}">
                <a16:creationId xmlns:a16="http://schemas.microsoft.com/office/drawing/2014/main" id="{86113ED3-7020-4AEB-B323-3A9FA33AF308}"/>
              </a:ext>
            </a:extLst>
          </p:cNvPr>
          <p:cNvSpPr/>
          <p:nvPr/>
        </p:nvSpPr>
        <p:spPr>
          <a:xfrm>
            <a:off x="3909914" y="3865306"/>
            <a:ext cx="729440" cy="29813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или</a:t>
            </a:r>
          </a:p>
        </p:txBody>
      </p:sp>
      <p:sp>
        <p:nvSpPr>
          <p:cNvPr id="20" name="Прямоугольник: скругленные углы 19">
            <a:extLst>
              <a:ext uri="{FF2B5EF4-FFF2-40B4-BE49-F238E27FC236}">
                <a16:creationId xmlns:a16="http://schemas.microsoft.com/office/drawing/2014/main" id="{66D15EC3-3FBA-4365-9918-FEA9E44E1B8B}"/>
              </a:ext>
            </a:extLst>
          </p:cNvPr>
          <p:cNvSpPr/>
          <p:nvPr/>
        </p:nvSpPr>
        <p:spPr>
          <a:xfrm>
            <a:off x="49794" y="6231894"/>
            <a:ext cx="9064167" cy="7028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spcAft>
                <a:spcPts val="0"/>
              </a:spcAft>
            </a:pPr>
            <a:r>
              <a:rPr lang="ru-RU" sz="1300" dirty="0">
                <a:solidFill>
                  <a:srgbClr val="FF0000"/>
                </a:solidFill>
                <a:latin typeface="Times New Roman" panose="02020603050405020304" pitchFamily="18" charset="0"/>
                <a:ea typeface="Times New Roman" panose="02020603050405020304" pitchFamily="18" charset="0"/>
              </a:rPr>
              <a:t>Постановление по делу об административном правонарушении, вынесенное должностным лицом, и (или) решение вышестоящего должностного лица по жалобе на это постановление могут быть обжалованы в суде по месту рассмотрения жалобы, а затем в вышестоящем суде.</a:t>
            </a:r>
          </a:p>
        </p:txBody>
      </p:sp>
    </p:spTree>
    <p:extLst>
      <p:ext uri="{BB962C8B-B14F-4D97-AF65-F5344CB8AC3E}">
        <p14:creationId xmlns:p14="http://schemas.microsoft.com/office/powerpoint/2010/main" val="385625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9000"/>
                <a:satMod val="300000"/>
              </a:schemeClr>
              <a:schemeClr val="bg2">
                <a:tint val="90000"/>
                <a:satMod val="225000"/>
              </a:schemeClr>
            </a:duotone>
            <a:lum/>
          </a:blip>
          <a:srcRect/>
          <a:tile tx="0" ty="0" sx="90000" sy="90000" flip="xy" algn="tl"/>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D3BFB8-B5B1-416E-85DD-5F27391F7797}"/>
              </a:ext>
            </a:extLst>
          </p:cNvPr>
          <p:cNvSpPr>
            <a:spLocks noGrp="1"/>
          </p:cNvSpPr>
          <p:nvPr>
            <p:ph type="title"/>
          </p:nvPr>
        </p:nvSpPr>
        <p:spPr>
          <a:xfrm>
            <a:off x="1371600" y="2590800"/>
            <a:ext cx="7498080" cy="1143000"/>
          </a:xfrm>
        </p:spPr>
        <p:txBody>
          <a:bodyPr>
            <a:normAutofit fontScale="90000"/>
          </a:bodyPr>
          <a:lstStyle/>
          <a:p>
            <a:pPr algn="ctr"/>
            <a:r>
              <a:rPr lang="ru-RU" sz="4400" b="1" dirty="0">
                <a:solidFill>
                  <a:schemeClr val="accent6">
                    <a:lumMod val="75000"/>
                  </a:schemeClr>
                </a:solidFill>
                <a:latin typeface="Times New Roman" panose="02020603050405020304" pitchFamily="18" charset="0"/>
                <a:cs typeface="Times New Roman" panose="02020603050405020304" pitchFamily="18" charset="0"/>
              </a:rPr>
              <a:t>Порядок обжалования материалов дел об административных правонарушениях  в части нарушений, выявляемых налоговыми органами</a:t>
            </a:r>
            <a:br>
              <a:rPr lang="ru-RU" sz="4400" b="1" dirty="0">
                <a:solidFill>
                  <a:schemeClr val="bg1"/>
                </a:solidFill>
                <a:effectLst/>
                <a:latin typeface="Arial" pitchFamily="34" charset="0"/>
                <a:cs typeface="Arial" pitchFamily="34" charset="0"/>
              </a:rPr>
            </a:br>
            <a:endParaRPr lang="ru-RU" dirty="0"/>
          </a:p>
        </p:txBody>
      </p:sp>
      <p:pic>
        <p:nvPicPr>
          <p:cNvPr id="8" name="Рисунок 7">
            <a:extLst>
              <a:ext uri="{FF2B5EF4-FFF2-40B4-BE49-F238E27FC236}">
                <a16:creationId xmlns:a16="http://schemas.microsoft.com/office/drawing/2014/main" id="{711C984D-8EAA-4605-8951-88EF714D36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5181600"/>
            <a:ext cx="2355826" cy="1123528"/>
          </a:xfrm>
          <a:prstGeom prst="rect">
            <a:avLst/>
          </a:prstGeom>
        </p:spPr>
      </p:pic>
    </p:spTree>
    <p:extLst>
      <p:ext uri="{BB962C8B-B14F-4D97-AF65-F5344CB8AC3E}">
        <p14:creationId xmlns:p14="http://schemas.microsoft.com/office/powerpoint/2010/main" val="1097012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FA62E3-CA63-42A5-AD7A-3E9173C9AC0D}"/>
              </a:ext>
            </a:extLst>
          </p:cNvPr>
          <p:cNvSpPr>
            <a:spLocks noGrp="1"/>
          </p:cNvSpPr>
          <p:nvPr>
            <p:ph type="title"/>
          </p:nvPr>
        </p:nvSpPr>
        <p:spPr/>
        <p:txBody>
          <a:bodyPr>
            <a:normAutofit fontScale="90000"/>
          </a:bodyPr>
          <a:lstStyle/>
          <a:p>
            <a:br>
              <a:rPr lang="ru-RU" dirty="0">
                <a:effectLst/>
              </a:rPr>
            </a:br>
            <a:endParaRPr lang="ru-RU" dirty="0"/>
          </a:p>
        </p:txBody>
      </p:sp>
      <p:sp>
        <p:nvSpPr>
          <p:cNvPr id="3" name="Объект 2">
            <a:extLst>
              <a:ext uri="{FF2B5EF4-FFF2-40B4-BE49-F238E27FC236}">
                <a16:creationId xmlns:a16="http://schemas.microsoft.com/office/drawing/2014/main" id="{E042856C-86A3-4A9D-A9B6-7823841E24D2}"/>
              </a:ext>
            </a:extLst>
          </p:cNvPr>
          <p:cNvSpPr>
            <a:spLocks noGrp="1"/>
          </p:cNvSpPr>
          <p:nvPr>
            <p:ph idx="1"/>
          </p:nvPr>
        </p:nvSpPr>
        <p:spPr/>
        <p:txBody>
          <a:bodyPr>
            <a:normAutofit fontScale="92500"/>
          </a:bodyPr>
          <a:lstStyle/>
          <a:p>
            <a:pPr marL="82296" indent="0" algn="just">
              <a:buNone/>
            </a:pPr>
            <a:r>
              <a:rPr lang="ru-RU" dirty="0"/>
              <a:t>     </a:t>
            </a:r>
            <a:r>
              <a:rPr lang="ru-RU" sz="2300" dirty="0">
                <a:latin typeface="Times New Roman" panose="02020603050405020304" pitchFamily="18" charset="0"/>
                <a:cs typeface="Times New Roman" panose="02020603050405020304" pitchFamily="18" charset="0"/>
              </a:rPr>
              <a:t>Постановление по делу об административном правонарушении может быть обжаловано :</a:t>
            </a:r>
          </a:p>
          <a:p>
            <a:pPr algn="just"/>
            <a:r>
              <a:rPr lang="ru-RU" sz="2300" u="sng" dirty="0">
                <a:latin typeface="Times New Roman" panose="02020603050405020304" pitchFamily="18" charset="0"/>
                <a:cs typeface="Times New Roman" panose="02020603050405020304" pitchFamily="18" charset="0"/>
              </a:rPr>
              <a:t>вынесенное должностным лицом – в вышестоящем органе, у вышестоящего должностного лица либо в районном (городском) суде по месту рассмотрения дела</a:t>
            </a:r>
            <a:r>
              <a:rPr lang="ru-RU" sz="2300" dirty="0">
                <a:latin typeface="Times New Roman" panose="02020603050405020304" pitchFamily="18" charset="0"/>
                <a:cs typeface="Times New Roman" panose="02020603050405020304" pitchFamily="18" charset="0"/>
              </a:rPr>
              <a:t>;</a:t>
            </a:r>
          </a:p>
          <a:p>
            <a:pPr algn="just"/>
            <a:r>
              <a:rPr lang="ru-RU" sz="2300" dirty="0">
                <a:latin typeface="Times New Roman" panose="02020603050405020304" pitchFamily="18" charset="0"/>
                <a:cs typeface="Times New Roman" panose="02020603050405020304" pitchFamily="18" charset="0"/>
              </a:rPr>
              <a:t>вынесенное должностным лицом о наложении административного взыскания </a:t>
            </a:r>
            <a:r>
              <a:rPr lang="ru-RU" sz="2300" u="sng" dirty="0">
                <a:latin typeface="Times New Roman" panose="02020603050405020304" pitchFamily="18" charset="0"/>
                <a:cs typeface="Times New Roman" panose="02020603050405020304" pitchFamily="18" charset="0"/>
              </a:rPr>
              <a:t>на юридическое лицо или на индивидуального предпринимателя </a:t>
            </a:r>
            <a:r>
              <a:rPr lang="ru-RU" sz="2300" dirty="0">
                <a:latin typeface="Times New Roman" panose="02020603050405020304" pitchFamily="18" charset="0"/>
                <a:cs typeface="Times New Roman" panose="02020603050405020304" pitchFamily="18" charset="0"/>
              </a:rPr>
              <a:t>в связи с осуществлением ими предпринимательской или иной экономической деятельности, – </a:t>
            </a:r>
            <a:r>
              <a:rPr lang="ru-RU" sz="2300" u="sng" dirty="0">
                <a:latin typeface="Times New Roman" panose="02020603050405020304" pitchFamily="18" charset="0"/>
                <a:cs typeface="Times New Roman" panose="02020603050405020304" pitchFamily="18" charset="0"/>
              </a:rPr>
              <a:t>в вышестоящем органе, у вышестоящего должностного лица либо в Арбитражном суде Приднестровской Молдавской Республики</a:t>
            </a:r>
            <a:r>
              <a:rPr lang="ru-RU" sz="2300" dirty="0">
                <a:latin typeface="Times New Roman" panose="02020603050405020304" pitchFamily="18" charset="0"/>
                <a:cs typeface="Times New Roman" panose="02020603050405020304" pitchFamily="18" charset="0"/>
              </a:rPr>
              <a:t>.</a:t>
            </a:r>
            <a:r>
              <a:rPr lang="ru-RU" sz="2300" u="sng" dirty="0">
                <a:latin typeface="Times New Roman" panose="02020603050405020304" pitchFamily="18" charset="0"/>
                <a:cs typeface="Times New Roman" panose="02020603050405020304" pitchFamily="18" charset="0"/>
              </a:rPr>
              <a:t> </a:t>
            </a:r>
          </a:p>
          <a:p>
            <a:pPr marL="82296" indent="0" algn="just">
              <a:buNone/>
            </a:pPr>
            <a:r>
              <a:rPr lang="ru-RU" sz="2300" i="1" u="sng" dirty="0">
                <a:latin typeface="Times New Roman" panose="02020603050405020304" pitchFamily="18" charset="0"/>
                <a:cs typeface="Times New Roman" panose="02020603050405020304" pitchFamily="18" charset="0"/>
              </a:rPr>
              <a:t>Примечание: вынесенное судьей – в вышестоящем суде.</a:t>
            </a:r>
            <a:endParaRPr lang="ru-RU" sz="2300" dirty="0">
              <a:latin typeface="Times New Roman" panose="02020603050405020304" pitchFamily="18" charset="0"/>
              <a:cs typeface="Times New Roman" panose="02020603050405020304" pitchFamily="18" charset="0"/>
            </a:endParaRPr>
          </a:p>
          <a:p>
            <a:pPr algn="just"/>
            <a:endParaRPr lang="ru-RU" sz="2300" dirty="0">
              <a:latin typeface="Times New Roman" panose="02020603050405020304" pitchFamily="18" charset="0"/>
              <a:cs typeface="Times New Roman" panose="02020603050405020304" pitchFamily="18" charset="0"/>
            </a:endParaRPr>
          </a:p>
          <a:p>
            <a:endParaRPr lang="ru-RU" dirty="0"/>
          </a:p>
        </p:txBody>
      </p:sp>
      <p:grpSp>
        <p:nvGrpSpPr>
          <p:cNvPr id="4" name="Группа 3">
            <a:extLst>
              <a:ext uri="{FF2B5EF4-FFF2-40B4-BE49-F238E27FC236}">
                <a16:creationId xmlns:a16="http://schemas.microsoft.com/office/drawing/2014/main" id="{2CB9B7F0-B9C2-4EEF-A1AB-7E1688F18256}"/>
              </a:ext>
            </a:extLst>
          </p:cNvPr>
          <p:cNvGrpSpPr/>
          <p:nvPr/>
        </p:nvGrpSpPr>
        <p:grpSpPr>
          <a:xfrm>
            <a:off x="1175594" y="423706"/>
            <a:ext cx="7889210" cy="844863"/>
            <a:chOff x="525538" y="-2416802"/>
            <a:chExt cx="7889210" cy="844863"/>
          </a:xfrm>
        </p:grpSpPr>
        <p:sp>
          <p:nvSpPr>
            <p:cNvPr id="5" name="Прямоугольник: скругленные углы 4">
              <a:extLst>
                <a:ext uri="{FF2B5EF4-FFF2-40B4-BE49-F238E27FC236}">
                  <a16:creationId xmlns:a16="http://schemas.microsoft.com/office/drawing/2014/main" id="{971EA610-18ED-452C-AF8F-F7DDFD7E9A9C}"/>
                </a:ext>
              </a:extLst>
            </p:cNvPr>
            <p:cNvSpPr/>
            <p:nvPr/>
          </p:nvSpPr>
          <p:spPr>
            <a:xfrm>
              <a:off x="570914" y="-2416802"/>
              <a:ext cx="7843834" cy="84486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Прямоугольник: скругленные углы 4">
              <a:extLst>
                <a:ext uri="{FF2B5EF4-FFF2-40B4-BE49-F238E27FC236}">
                  <a16:creationId xmlns:a16="http://schemas.microsoft.com/office/drawing/2014/main" id="{BB9B93AA-9060-4406-B082-9A7835756EF4}"/>
                </a:ext>
              </a:extLst>
            </p:cNvPr>
            <p:cNvSpPr txBox="1"/>
            <p:nvPr/>
          </p:nvSpPr>
          <p:spPr>
            <a:xfrm>
              <a:off x="525538" y="-2392058"/>
              <a:ext cx="7794344" cy="7953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just" defTabSz="889000">
                <a:lnSpc>
                  <a:spcPct val="90000"/>
                </a:lnSpc>
                <a:spcBef>
                  <a:spcPct val="0"/>
                </a:spcBef>
                <a:spcAft>
                  <a:spcPct val="35000"/>
                </a:spcAft>
              </a:pPr>
              <a:r>
                <a:rPr lang="ru-RU" sz="2000" dirty="0"/>
                <a:t>  Порядок подачи жалобы на постановление по делу об </a:t>
              </a:r>
              <a:br>
                <a:rPr lang="ru-RU" sz="2000" dirty="0"/>
              </a:br>
              <a:r>
                <a:rPr lang="ru-RU" sz="2000" dirty="0"/>
                <a:t>                       административном правонарушении</a:t>
              </a:r>
              <a:endParaRPr lang="ru-RU" sz="2000" b="0" kern="1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765884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2985</TotalTime>
  <Words>3776</Words>
  <Application>Microsoft Office PowerPoint</Application>
  <PresentationFormat>Экран (4:3)</PresentationFormat>
  <Paragraphs>222</Paragraphs>
  <Slides>25</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25</vt:i4>
      </vt:variant>
    </vt:vector>
  </HeadingPairs>
  <TitlesOfParts>
    <vt:vector size="34" baseType="lpstr">
      <vt:lpstr>Arial</vt:lpstr>
      <vt:lpstr>Calibri</vt:lpstr>
      <vt:lpstr>Corbel</vt:lpstr>
      <vt:lpstr>Gill Sans MT</vt:lpstr>
      <vt:lpstr>Times New Roman</vt:lpstr>
      <vt:lpstr>Verdana</vt:lpstr>
      <vt:lpstr>Wingdings</vt:lpstr>
      <vt:lpstr>Wingdings 2</vt:lpstr>
      <vt:lpstr>Солнцестояние</vt:lpstr>
      <vt:lpstr>Презентация PowerPoint</vt:lpstr>
      <vt:lpstr>Презентация PowerPoint</vt:lpstr>
      <vt:lpstr>Презентация PowerPoint</vt:lpstr>
      <vt:lpstr>Рассмотрение материалов налоговой проверки</vt:lpstr>
      <vt:lpstr>Презентация PowerPoint</vt:lpstr>
      <vt:lpstr>      При выявлении в ходе мероприятий по контролю нарушений налогового или иного в пределах компетенции налоговых органов законодательства Приднестровской Молдавской Республики налоговым органом принимаются: </vt:lpstr>
      <vt:lpstr>Презентация PowerPoint</vt:lpstr>
      <vt:lpstr>Порядок обжалования материалов дел об административных правонарушениях  в части нарушений, выявляемых налоговыми органами </vt:lpstr>
      <vt:lpstr> </vt:lpstr>
      <vt:lpstr>Презентация PowerPoint</vt:lpstr>
      <vt:lpstr>Презентация PowerPoint</vt:lpstr>
      <vt:lpstr>Презентация PowerPoint</vt:lpstr>
      <vt:lpstr>Презентация PowerPoint</vt:lpstr>
      <vt:lpstr>Порядок рассмотрения жалоб налогоплательщиков на принятые ненормативные правовые акты налоговых органов, действия или бездействие их должностных лиц</vt:lpstr>
      <vt:lpstr>Заявитель и его представители</vt:lpstr>
      <vt:lpstr>                         Форма жалобы (заявления) </vt:lpstr>
      <vt:lpstr>Презентация PowerPoint</vt:lpstr>
      <vt:lpstr>Презентация PowerPoint</vt:lpstr>
      <vt:lpstr>Презентация PowerPoint</vt:lpstr>
      <vt:lpstr>Презентация PowerPoint</vt:lpstr>
      <vt:lpstr>Презентация PowerPoint</vt:lpstr>
      <vt:lpstr>Органы власти, рассматривающие вопросы о предоставлении льгот</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и науки Российской Федерации ФГБУ ВПО«Московский государственный университет леса» Кафедра экономики обрабатывающих отраслей  промышленности, учета и аудита      «Приобретение товаров»</dc:title>
  <dc:creator>user</dc:creator>
  <cp:lastModifiedBy>Елена Н. Патерова-Шатайло</cp:lastModifiedBy>
  <cp:revision>238</cp:revision>
  <dcterms:created xsi:type="dcterms:W3CDTF">2013-03-16T10:00:39Z</dcterms:created>
  <dcterms:modified xsi:type="dcterms:W3CDTF">2022-06-23T12:21:39Z</dcterms:modified>
</cp:coreProperties>
</file>